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Lst>
  <p:sldSz cx="32399288" cy="39600188"/>
  <p:notesSz cx="6669088" cy="9928225"/>
  <p:defaultTextStyle>
    <a:defPPr>
      <a:defRPr lang="en-US"/>
    </a:defPPr>
    <a:lvl1pPr marL="0" algn="l" defTabSz="3628759" rtl="0" eaLnBrk="1" latinLnBrk="0" hangingPunct="1">
      <a:defRPr sz="7143" kern="1200">
        <a:solidFill>
          <a:schemeClr val="tx1"/>
        </a:solidFill>
        <a:latin typeface="+mn-lt"/>
        <a:ea typeface="+mn-ea"/>
        <a:cs typeface="+mn-cs"/>
      </a:defRPr>
    </a:lvl1pPr>
    <a:lvl2pPr marL="1814380" algn="l" defTabSz="3628759" rtl="0" eaLnBrk="1" latinLnBrk="0" hangingPunct="1">
      <a:defRPr sz="7143" kern="1200">
        <a:solidFill>
          <a:schemeClr val="tx1"/>
        </a:solidFill>
        <a:latin typeface="+mn-lt"/>
        <a:ea typeface="+mn-ea"/>
        <a:cs typeface="+mn-cs"/>
      </a:defRPr>
    </a:lvl2pPr>
    <a:lvl3pPr marL="3628759" algn="l" defTabSz="3628759" rtl="0" eaLnBrk="1" latinLnBrk="0" hangingPunct="1">
      <a:defRPr sz="7143" kern="1200">
        <a:solidFill>
          <a:schemeClr val="tx1"/>
        </a:solidFill>
        <a:latin typeface="+mn-lt"/>
        <a:ea typeface="+mn-ea"/>
        <a:cs typeface="+mn-cs"/>
      </a:defRPr>
    </a:lvl3pPr>
    <a:lvl4pPr marL="5443141" algn="l" defTabSz="3628759" rtl="0" eaLnBrk="1" latinLnBrk="0" hangingPunct="1">
      <a:defRPr sz="7143" kern="1200">
        <a:solidFill>
          <a:schemeClr val="tx1"/>
        </a:solidFill>
        <a:latin typeface="+mn-lt"/>
        <a:ea typeface="+mn-ea"/>
        <a:cs typeface="+mn-cs"/>
      </a:defRPr>
    </a:lvl4pPr>
    <a:lvl5pPr marL="7257521" algn="l" defTabSz="3628759" rtl="0" eaLnBrk="1" latinLnBrk="0" hangingPunct="1">
      <a:defRPr sz="7143" kern="1200">
        <a:solidFill>
          <a:schemeClr val="tx1"/>
        </a:solidFill>
        <a:latin typeface="+mn-lt"/>
        <a:ea typeface="+mn-ea"/>
        <a:cs typeface="+mn-cs"/>
      </a:defRPr>
    </a:lvl5pPr>
    <a:lvl6pPr marL="9071900" algn="l" defTabSz="3628759" rtl="0" eaLnBrk="1" latinLnBrk="0" hangingPunct="1">
      <a:defRPr sz="7143" kern="1200">
        <a:solidFill>
          <a:schemeClr val="tx1"/>
        </a:solidFill>
        <a:latin typeface="+mn-lt"/>
        <a:ea typeface="+mn-ea"/>
        <a:cs typeface="+mn-cs"/>
      </a:defRPr>
    </a:lvl6pPr>
    <a:lvl7pPr marL="10886280" algn="l" defTabSz="3628759" rtl="0" eaLnBrk="1" latinLnBrk="0" hangingPunct="1">
      <a:defRPr sz="7143" kern="1200">
        <a:solidFill>
          <a:schemeClr val="tx1"/>
        </a:solidFill>
        <a:latin typeface="+mn-lt"/>
        <a:ea typeface="+mn-ea"/>
        <a:cs typeface="+mn-cs"/>
      </a:defRPr>
    </a:lvl7pPr>
    <a:lvl8pPr marL="12700660" algn="l" defTabSz="3628759" rtl="0" eaLnBrk="1" latinLnBrk="0" hangingPunct="1">
      <a:defRPr sz="7143" kern="1200">
        <a:solidFill>
          <a:schemeClr val="tx1"/>
        </a:solidFill>
        <a:latin typeface="+mn-lt"/>
        <a:ea typeface="+mn-ea"/>
        <a:cs typeface="+mn-cs"/>
      </a:defRPr>
    </a:lvl8pPr>
    <a:lvl9pPr marL="14515040" algn="l" defTabSz="3628759" rtl="0" eaLnBrk="1" latinLnBrk="0" hangingPunct="1">
      <a:defRPr sz="714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72" userDrawn="1">
          <p15:clr>
            <a:srgbClr val="A4A3A4"/>
          </p15:clr>
        </p15:guide>
        <p15:guide id="2" pos="10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40"/>
    <p:restoredTop sz="95934"/>
  </p:normalViewPr>
  <p:slideViewPr>
    <p:cSldViewPr snapToGrid="0" snapToObjects="1">
      <p:cViewPr varScale="1">
        <p:scale>
          <a:sx n="14" d="100"/>
          <a:sy n="14" d="100"/>
        </p:scale>
        <p:origin x="2578" y="173"/>
      </p:cViewPr>
      <p:guideLst>
        <p:guide orient="horz" pos="12472"/>
        <p:guide pos="102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51" y="6480867"/>
            <a:ext cx="27539395" cy="13786732"/>
          </a:xfrm>
        </p:spPr>
        <p:txBody>
          <a:bodyPr anchor="b"/>
          <a:lstStyle>
            <a:lvl1pPr algn="ctr">
              <a:defRPr sz="21259"/>
            </a:lvl1pPr>
          </a:lstStyle>
          <a:p>
            <a:r>
              <a:rPr lang="en-US"/>
              <a:t>Click to edit Master title style</a:t>
            </a:r>
            <a:endParaRPr lang="en-US" dirty="0"/>
          </a:p>
        </p:txBody>
      </p:sp>
      <p:sp>
        <p:nvSpPr>
          <p:cNvPr id="3" name="Subtitle 2"/>
          <p:cNvSpPr>
            <a:spLocks noGrp="1"/>
          </p:cNvSpPr>
          <p:nvPr>
            <p:ph type="subTitle" idx="1"/>
          </p:nvPr>
        </p:nvSpPr>
        <p:spPr>
          <a:xfrm>
            <a:off x="4049914" y="20799270"/>
            <a:ext cx="24299467" cy="9560876"/>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459653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90956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3" y="2108347"/>
            <a:ext cx="6986096" cy="335593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4" y="2108347"/>
            <a:ext cx="20553298" cy="335593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11614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68655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9872561"/>
            <a:ext cx="27944386" cy="16472575"/>
          </a:xfrm>
        </p:spPr>
        <p:txBody>
          <a:bodyPr anchor="b"/>
          <a:lstStyle>
            <a:lvl1pPr>
              <a:defRPr sz="21259"/>
            </a:lvl1pPr>
          </a:lstStyle>
          <a:p>
            <a:r>
              <a:rPr lang="en-US"/>
              <a:t>Click to edit Master title style</a:t>
            </a:r>
            <a:endParaRPr lang="en-US" dirty="0"/>
          </a:p>
        </p:txBody>
      </p:sp>
      <p:sp>
        <p:nvSpPr>
          <p:cNvPr id="3" name="Text Placeholder 2"/>
          <p:cNvSpPr>
            <a:spLocks noGrp="1"/>
          </p:cNvSpPr>
          <p:nvPr>
            <p:ph type="body" idx="1"/>
          </p:nvPr>
        </p:nvSpPr>
        <p:spPr>
          <a:xfrm>
            <a:off x="2210578" y="26500971"/>
            <a:ext cx="27944386" cy="8662538"/>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F384D3-BD68-D045-BB96-14DF123A789F}" type="datetimeFigureOut">
              <a:rPr lang="en-US" smtClean="0"/>
              <a:t>5/21/2026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328590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5" y="10541718"/>
            <a:ext cx="13769697" cy="25125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3" y="10541718"/>
            <a:ext cx="13769697" cy="25125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F384D3-BD68-D045-BB96-14DF123A789F}" type="datetimeFigureOut">
              <a:rPr lang="en-US" smtClean="0"/>
              <a:t>5/21/2026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8010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108354"/>
            <a:ext cx="27944386" cy="765420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9707550"/>
            <a:ext cx="13706416"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4" name="Content Placeholder 3"/>
          <p:cNvSpPr>
            <a:spLocks noGrp="1"/>
          </p:cNvSpPr>
          <p:nvPr>
            <p:ph sz="half" idx="2"/>
          </p:nvPr>
        </p:nvSpPr>
        <p:spPr>
          <a:xfrm>
            <a:off x="2231675" y="14465070"/>
            <a:ext cx="13706416"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3" y="9707550"/>
            <a:ext cx="13773918"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6" name="Content Placeholder 5"/>
          <p:cNvSpPr>
            <a:spLocks noGrp="1"/>
          </p:cNvSpPr>
          <p:nvPr>
            <p:ph sz="quarter" idx="4"/>
          </p:nvPr>
        </p:nvSpPr>
        <p:spPr>
          <a:xfrm>
            <a:off x="16402143" y="14465070"/>
            <a:ext cx="13773918"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F384D3-BD68-D045-BB96-14DF123A789F}" type="datetimeFigureOut">
              <a:rPr lang="en-US" smtClean="0"/>
              <a:t>5/21/2026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07928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F384D3-BD68-D045-BB96-14DF123A789F}" type="datetimeFigureOut">
              <a:rPr lang="en-US" smtClean="0"/>
              <a:t>5/21/2026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528346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384D3-BD68-D045-BB96-14DF123A789F}" type="datetimeFigureOut">
              <a:rPr lang="en-US" smtClean="0"/>
              <a:t>5/21/2026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7719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4"/>
            <a:ext cx="10449614" cy="9240044"/>
          </a:xfrm>
        </p:spPr>
        <p:txBody>
          <a:bodyPr anchor="b"/>
          <a:lstStyle>
            <a:lvl1pPr>
              <a:defRPr sz="11338"/>
            </a:lvl1pPr>
          </a:lstStyle>
          <a:p>
            <a:r>
              <a:rPr lang="en-US"/>
              <a:t>Click to edit Master title style</a:t>
            </a:r>
            <a:endParaRPr lang="en-US" dirty="0"/>
          </a:p>
        </p:txBody>
      </p:sp>
      <p:sp>
        <p:nvSpPr>
          <p:cNvPr id="3" name="Content Placeholder 2"/>
          <p:cNvSpPr>
            <a:spLocks noGrp="1"/>
          </p:cNvSpPr>
          <p:nvPr>
            <p:ph idx="1"/>
          </p:nvPr>
        </p:nvSpPr>
        <p:spPr>
          <a:xfrm>
            <a:off x="13773920" y="5701705"/>
            <a:ext cx="16402139" cy="28141800"/>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5/21/2026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40308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4"/>
            <a:ext cx="10449614" cy="9240044"/>
          </a:xfrm>
        </p:spPr>
        <p:txBody>
          <a:bodyPr anchor="b"/>
          <a:lstStyle>
            <a:lvl1pPr>
              <a:defRPr sz="1133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20" y="5701705"/>
            <a:ext cx="16402139" cy="28141800"/>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5/21/2026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463499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2" y="2108354"/>
            <a:ext cx="27944386" cy="765420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2" y="10541718"/>
            <a:ext cx="27944386" cy="251259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36703519"/>
            <a:ext cx="7289840" cy="2108343"/>
          </a:xfrm>
          <a:prstGeom prst="rect">
            <a:avLst/>
          </a:prstGeom>
        </p:spPr>
        <p:txBody>
          <a:bodyPr vert="horz" lIns="91440" tIns="45720" rIns="91440" bIns="45720" rtlCol="0" anchor="ctr"/>
          <a:lstStyle>
            <a:lvl1pPr algn="l">
              <a:defRPr sz="4252">
                <a:solidFill>
                  <a:schemeClr val="tx1">
                    <a:tint val="75000"/>
                  </a:schemeClr>
                </a:solidFill>
              </a:defRPr>
            </a:lvl1pPr>
          </a:lstStyle>
          <a:p>
            <a:fld id="{CEF384D3-BD68-D045-BB96-14DF123A789F}" type="datetimeFigureOut">
              <a:rPr lang="en-US" smtClean="0"/>
              <a:t>5/21/2026</a:t>
            </a:fld>
            <a:endParaRPr lang="en-US"/>
          </a:p>
        </p:txBody>
      </p:sp>
      <p:sp>
        <p:nvSpPr>
          <p:cNvPr id="5" name="Footer Placeholder 4"/>
          <p:cNvSpPr>
            <a:spLocks noGrp="1"/>
          </p:cNvSpPr>
          <p:nvPr>
            <p:ph type="ftr" sz="quarter" idx="3"/>
          </p:nvPr>
        </p:nvSpPr>
        <p:spPr>
          <a:xfrm>
            <a:off x="10732265" y="36703519"/>
            <a:ext cx="10934760" cy="2108343"/>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36703519"/>
            <a:ext cx="7289840" cy="2108343"/>
          </a:xfrm>
          <a:prstGeom prst="rect">
            <a:avLst/>
          </a:prstGeom>
        </p:spPr>
        <p:txBody>
          <a:bodyPr vert="horz" lIns="91440" tIns="45720" rIns="91440" bIns="45720" rtlCol="0" anchor="ctr"/>
          <a:lstStyle>
            <a:lvl1pPr algn="r">
              <a:defRPr sz="4252">
                <a:solidFill>
                  <a:schemeClr val="tx1">
                    <a:tint val="75000"/>
                  </a:schemeClr>
                </a:solidFill>
              </a:defRPr>
            </a:lvl1pPr>
          </a:lstStyle>
          <a:p>
            <a:fld id="{F6206C09-6F33-3B4A-ACD9-EC8B621BEFB0}" type="slidenum">
              <a:rPr lang="en-US" smtClean="0"/>
              <a:t>‹#›</a:t>
            </a:fld>
            <a:endParaRPr lang="en-US"/>
          </a:p>
        </p:txBody>
      </p:sp>
    </p:spTree>
    <p:extLst>
      <p:ext uri="{BB962C8B-B14F-4D97-AF65-F5344CB8AC3E}">
        <p14:creationId xmlns:p14="http://schemas.microsoft.com/office/powerpoint/2010/main" val="8671555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2888" y="5900769"/>
            <a:ext cx="32396400"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30550" y="6550353"/>
            <a:ext cx="28938188" cy="2862322"/>
          </a:xfrm>
          <a:prstGeom prst="rect">
            <a:avLst/>
          </a:prstGeom>
          <a:noFill/>
        </p:spPr>
        <p:txBody>
          <a:bodyPr wrap="square" rtlCol="0">
            <a:spAutoFit/>
          </a:bodyPr>
          <a:lstStyle/>
          <a:p>
            <a:pPr algn="ctr"/>
            <a:r>
              <a:rPr lang="en-US" sz="6000" b="1" dirty="0" err="1">
                <a:latin typeface="Arial" charset="0"/>
                <a:ea typeface="Arial" charset="0"/>
                <a:cs typeface="Arial" charset="0"/>
              </a:rPr>
              <a:t>Cercetări</a:t>
            </a:r>
            <a:r>
              <a:rPr lang="en-US" sz="6000" b="1" dirty="0">
                <a:latin typeface="Arial" charset="0"/>
                <a:ea typeface="Arial" charset="0"/>
                <a:cs typeface="Arial" charset="0"/>
              </a:rPr>
              <a:t> </a:t>
            </a:r>
            <a:r>
              <a:rPr lang="en-US" sz="6000" b="1" dirty="0" err="1">
                <a:latin typeface="Arial" charset="0"/>
                <a:ea typeface="Arial" charset="0"/>
                <a:cs typeface="Arial" charset="0"/>
              </a:rPr>
              <a:t>privind</a:t>
            </a:r>
            <a:r>
              <a:rPr lang="en-US" sz="6000" b="1" dirty="0">
                <a:latin typeface="Arial" charset="0"/>
                <a:ea typeface="Arial" charset="0"/>
                <a:cs typeface="Arial" charset="0"/>
              </a:rPr>
              <a:t> </a:t>
            </a:r>
            <a:r>
              <a:rPr lang="en-US" sz="6000" b="1" dirty="0" err="1">
                <a:latin typeface="Arial" charset="0"/>
                <a:ea typeface="Arial" charset="0"/>
                <a:cs typeface="Arial" charset="0"/>
              </a:rPr>
              <a:t>prelungirea</a:t>
            </a:r>
            <a:r>
              <a:rPr lang="en-US" sz="6000" b="1" dirty="0">
                <a:latin typeface="Arial" charset="0"/>
                <a:ea typeface="Arial" charset="0"/>
                <a:cs typeface="Arial" charset="0"/>
              </a:rPr>
              <a:t> </a:t>
            </a:r>
            <a:r>
              <a:rPr lang="en-US" sz="6000" b="1" dirty="0" err="1">
                <a:latin typeface="Arial" charset="0"/>
                <a:ea typeface="Arial" charset="0"/>
                <a:cs typeface="Arial" charset="0"/>
              </a:rPr>
              <a:t>longevității</a:t>
            </a:r>
            <a:r>
              <a:rPr lang="en-US" sz="6000" b="1" dirty="0">
                <a:latin typeface="Arial" charset="0"/>
                <a:ea typeface="Arial" charset="0"/>
                <a:cs typeface="Arial" charset="0"/>
              </a:rPr>
              <a:t> </a:t>
            </a:r>
            <a:r>
              <a:rPr lang="en-US" sz="6000" b="1" dirty="0" err="1">
                <a:latin typeface="Arial" charset="0"/>
                <a:ea typeface="Arial" charset="0"/>
                <a:cs typeface="Arial" charset="0"/>
              </a:rPr>
              <a:t>funcționale</a:t>
            </a:r>
            <a:r>
              <a:rPr lang="en-US" sz="6000" b="1" dirty="0">
                <a:latin typeface="Arial" charset="0"/>
                <a:ea typeface="Arial" charset="0"/>
                <a:cs typeface="Arial" charset="0"/>
              </a:rPr>
              <a:t> a </a:t>
            </a:r>
            <a:r>
              <a:rPr lang="en-US" sz="6000" b="1" dirty="0" err="1">
                <a:latin typeface="Arial" charset="0"/>
                <a:ea typeface="Arial" charset="0"/>
                <a:cs typeface="Arial" charset="0"/>
              </a:rPr>
              <a:t>vacilor</a:t>
            </a:r>
            <a:r>
              <a:rPr lang="en-US" sz="6000" b="1" dirty="0">
                <a:latin typeface="Arial" charset="0"/>
                <a:ea typeface="Arial" charset="0"/>
                <a:cs typeface="Arial" charset="0"/>
              </a:rPr>
              <a:t> cu </a:t>
            </a:r>
            <a:r>
              <a:rPr lang="en-US" sz="6000" b="1" dirty="0" err="1">
                <a:latin typeface="Arial" charset="0"/>
                <a:ea typeface="Arial" charset="0"/>
                <a:cs typeface="Arial" charset="0"/>
              </a:rPr>
              <a:t>producții</a:t>
            </a:r>
            <a:r>
              <a:rPr lang="en-US" sz="6000" b="1" dirty="0">
                <a:latin typeface="Arial" charset="0"/>
                <a:ea typeface="Arial" charset="0"/>
                <a:cs typeface="Arial" charset="0"/>
              </a:rPr>
              <a:t> </a:t>
            </a:r>
            <a:r>
              <a:rPr lang="en-US" sz="6000" b="1" dirty="0" err="1">
                <a:latin typeface="Arial" charset="0"/>
                <a:ea typeface="Arial" charset="0"/>
                <a:cs typeface="Arial" charset="0"/>
              </a:rPr>
              <a:t>mari</a:t>
            </a:r>
            <a:r>
              <a:rPr lang="en-US" sz="6000" b="1" dirty="0">
                <a:latin typeface="Arial" charset="0"/>
                <a:ea typeface="Arial" charset="0"/>
                <a:cs typeface="Arial" charset="0"/>
              </a:rPr>
              <a:t> de </a:t>
            </a:r>
            <a:r>
              <a:rPr lang="en-US" sz="6000" b="1" dirty="0" err="1">
                <a:latin typeface="Arial" charset="0"/>
                <a:ea typeface="Arial" charset="0"/>
                <a:cs typeface="Arial" charset="0"/>
              </a:rPr>
              <a:t>lapte</a:t>
            </a:r>
            <a:r>
              <a:rPr lang="en-US" sz="6000" b="1" dirty="0">
                <a:latin typeface="Arial" charset="0"/>
                <a:ea typeface="Arial" charset="0"/>
                <a:cs typeface="Arial" charset="0"/>
              </a:rPr>
              <a:t> din </a:t>
            </a:r>
            <a:r>
              <a:rPr lang="en-US" sz="6000" b="1" dirty="0" err="1">
                <a:latin typeface="Arial" charset="0"/>
                <a:ea typeface="Arial" charset="0"/>
                <a:cs typeface="Arial" charset="0"/>
              </a:rPr>
              <a:t>tulpina</a:t>
            </a:r>
            <a:r>
              <a:rPr lang="en-US" sz="6000" b="1" dirty="0">
                <a:latin typeface="Arial" charset="0"/>
                <a:ea typeface="Arial" charset="0"/>
                <a:cs typeface="Arial" charset="0"/>
              </a:rPr>
              <a:t> de tip Holstein </a:t>
            </a:r>
            <a:r>
              <a:rPr lang="en-US" sz="6000" b="1" dirty="0" err="1">
                <a:latin typeface="Arial" charset="0"/>
                <a:ea typeface="Arial" charset="0"/>
                <a:cs typeface="Arial" charset="0"/>
              </a:rPr>
              <a:t>având</a:t>
            </a:r>
            <a:r>
              <a:rPr lang="en-US" sz="6000" b="1" dirty="0">
                <a:latin typeface="Arial" charset="0"/>
                <a:ea typeface="Arial" charset="0"/>
                <a:cs typeface="Arial" charset="0"/>
              </a:rPr>
              <a:t> în </a:t>
            </a:r>
            <a:r>
              <a:rPr lang="en-US" sz="6000" b="1" dirty="0" err="1">
                <a:latin typeface="Arial" charset="0"/>
                <a:ea typeface="Arial" charset="0"/>
                <a:cs typeface="Arial" charset="0"/>
              </a:rPr>
              <a:t>vedere</a:t>
            </a:r>
            <a:r>
              <a:rPr lang="en-US" sz="6000" b="1" dirty="0">
                <a:latin typeface="Arial" charset="0"/>
                <a:ea typeface="Arial" charset="0"/>
                <a:cs typeface="Arial" charset="0"/>
              </a:rPr>
              <a:t> </a:t>
            </a:r>
            <a:r>
              <a:rPr lang="en-US" sz="6000" b="1" dirty="0" err="1">
                <a:latin typeface="Arial" charset="0"/>
                <a:ea typeface="Arial" charset="0"/>
                <a:cs typeface="Arial" charset="0"/>
              </a:rPr>
              <a:t>studierea</a:t>
            </a:r>
            <a:r>
              <a:rPr lang="en-US" sz="6000" b="1" dirty="0">
                <a:latin typeface="Arial" charset="0"/>
                <a:ea typeface="Arial" charset="0"/>
                <a:cs typeface="Arial" charset="0"/>
              </a:rPr>
              <a:t> </a:t>
            </a:r>
            <a:r>
              <a:rPr lang="en-US" sz="6000" b="1" dirty="0" err="1">
                <a:latin typeface="Arial" charset="0"/>
                <a:ea typeface="Arial" charset="0"/>
                <a:cs typeface="Arial" charset="0"/>
              </a:rPr>
              <a:t>factorilor</a:t>
            </a:r>
            <a:r>
              <a:rPr lang="en-US" sz="6000" b="1" dirty="0">
                <a:latin typeface="Arial" charset="0"/>
                <a:ea typeface="Arial" charset="0"/>
                <a:cs typeface="Arial" charset="0"/>
              </a:rPr>
              <a:t> care </a:t>
            </a:r>
            <a:r>
              <a:rPr lang="en-US" sz="6000" b="1" dirty="0" err="1">
                <a:latin typeface="Arial" charset="0"/>
                <a:ea typeface="Arial" charset="0"/>
                <a:cs typeface="Arial" charset="0"/>
              </a:rPr>
              <a:t>influențează</a:t>
            </a:r>
            <a:r>
              <a:rPr lang="en-US" sz="6000" b="1" dirty="0">
                <a:latin typeface="Arial" charset="0"/>
                <a:ea typeface="Arial" charset="0"/>
                <a:cs typeface="Arial" charset="0"/>
              </a:rPr>
              <a:t> </a:t>
            </a:r>
            <a:r>
              <a:rPr lang="en-US" sz="6000" b="1" dirty="0" err="1">
                <a:latin typeface="Arial" charset="0"/>
                <a:ea typeface="Arial" charset="0"/>
                <a:cs typeface="Arial" charset="0"/>
              </a:rPr>
              <a:t>acest</a:t>
            </a:r>
            <a:r>
              <a:rPr lang="en-US" sz="6000" b="1" dirty="0">
                <a:latin typeface="Arial" charset="0"/>
                <a:ea typeface="Arial" charset="0"/>
                <a:cs typeface="Arial" charset="0"/>
              </a:rPr>
              <a:t> </a:t>
            </a:r>
            <a:r>
              <a:rPr lang="en-US" sz="6000" b="1" dirty="0" err="1">
                <a:latin typeface="Arial" charset="0"/>
                <a:ea typeface="Arial" charset="0"/>
                <a:cs typeface="Arial" charset="0"/>
              </a:rPr>
              <a:t>caracter</a:t>
            </a:r>
            <a:endParaRPr lang="en-US" sz="6000" b="1" dirty="0">
              <a:latin typeface="Arial" charset="0"/>
              <a:ea typeface="Arial" charset="0"/>
              <a:cs typeface="Arial" charset="0"/>
            </a:endParaRPr>
          </a:p>
        </p:txBody>
      </p:sp>
      <p:sp>
        <p:nvSpPr>
          <p:cNvPr id="19" name="TextBox 18"/>
          <p:cNvSpPr txBox="1"/>
          <p:nvPr/>
        </p:nvSpPr>
        <p:spPr>
          <a:xfrm>
            <a:off x="1891896" y="9839464"/>
            <a:ext cx="28359197" cy="646331"/>
          </a:xfrm>
          <a:prstGeom prst="rect">
            <a:avLst/>
          </a:prstGeom>
          <a:noFill/>
        </p:spPr>
        <p:txBody>
          <a:bodyPr wrap="square" rtlCol="0">
            <a:spAutoFit/>
          </a:bodyPr>
          <a:lstStyle/>
          <a:p>
            <a:pPr algn="r"/>
            <a:r>
              <a:rPr lang="en-US" sz="3600" b="1" dirty="0">
                <a:latin typeface="Arial" charset="0"/>
                <a:ea typeface="Arial" charset="0"/>
                <a:cs typeface="Arial" charset="0"/>
              </a:rPr>
              <a:t>Bara Mircea, Riza Mihaela, </a:t>
            </a:r>
            <a:r>
              <a:rPr lang="en-US" sz="3600" b="1" dirty="0" err="1">
                <a:latin typeface="Arial" charset="0"/>
                <a:ea typeface="Arial" charset="0"/>
                <a:cs typeface="Arial" charset="0"/>
              </a:rPr>
              <a:t>Ștefănescu</a:t>
            </a:r>
            <a:r>
              <a:rPr lang="en-US" sz="3600" b="1" dirty="0">
                <a:latin typeface="Arial" charset="0"/>
                <a:ea typeface="Arial" charset="0"/>
                <a:cs typeface="Arial" charset="0"/>
              </a:rPr>
              <a:t> Ion, </a:t>
            </a:r>
            <a:r>
              <a:rPr lang="en-US" sz="3600" b="1" dirty="0" err="1">
                <a:latin typeface="Arial" charset="0"/>
                <a:ea typeface="Arial" charset="0"/>
                <a:cs typeface="Arial" charset="0"/>
              </a:rPr>
              <a:t>Dunăreanu</a:t>
            </a:r>
            <a:r>
              <a:rPr lang="en-US" sz="3600" b="1" dirty="0">
                <a:latin typeface="Arial" charset="0"/>
                <a:ea typeface="Arial" charset="0"/>
                <a:cs typeface="Arial" charset="0"/>
              </a:rPr>
              <a:t> Ioana-Claudia</a:t>
            </a:r>
          </a:p>
        </p:txBody>
      </p:sp>
      <p:sp>
        <p:nvSpPr>
          <p:cNvPr id="20" name="TextBox 19"/>
          <p:cNvSpPr txBox="1"/>
          <p:nvPr/>
        </p:nvSpPr>
        <p:spPr>
          <a:xfrm>
            <a:off x="1891896" y="11131520"/>
            <a:ext cx="28776842" cy="3662541"/>
          </a:xfrm>
          <a:prstGeom prst="rect">
            <a:avLst/>
          </a:prstGeom>
          <a:noFill/>
        </p:spPr>
        <p:txBody>
          <a:bodyPr wrap="square" rtlCol="0">
            <a:spAutoFit/>
          </a:bodyPr>
          <a:lstStyle/>
          <a:p>
            <a:r>
              <a:rPr lang="ro-RO" sz="4000" b="1" dirty="0">
                <a:latin typeface="Arial" charset="0"/>
                <a:ea typeface="Arial" charset="0"/>
                <a:cs typeface="Arial" charset="0"/>
              </a:rPr>
              <a:t>INTRODUCERE</a:t>
            </a:r>
            <a:endParaRPr lang="en-GB" sz="4000" b="1" dirty="0">
              <a:latin typeface="Arial" charset="0"/>
              <a:ea typeface="Arial" charset="0"/>
              <a:cs typeface="Arial" charset="0"/>
            </a:endParaRPr>
          </a:p>
          <a:p>
            <a:pPr algn="just"/>
            <a:r>
              <a:rPr lang="ro-RO" sz="3200" b="1" dirty="0">
                <a:latin typeface="Arial" charset="0"/>
                <a:ea typeface="Arial" charset="0"/>
                <a:cs typeface="Arial" charset="0"/>
              </a:rPr>
              <a:t>Longevitatea este o trăsătură care este afectată de factori multipli, precum paritatea, performanța reproductivă, trăsăturile conformației, dar și factori externi (management, nutriție, costurile de hrană, prețul laptelui și juninci de înlocuire). Lucrarea are ca obiectiv un proces de îmbunătățire a longevității funcționale, prin </a:t>
            </a:r>
            <a:r>
              <a:rPr lang="ro-RO" sz="3200" b="1" dirty="0" err="1">
                <a:latin typeface="Arial" charset="0"/>
                <a:ea typeface="Arial" charset="0"/>
                <a:cs typeface="Arial" charset="0"/>
              </a:rPr>
              <a:t>creşterea</a:t>
            </a:r>
            <a:r>
              <a:rPr lang="ro-RO" sz="3200" b="1" dirty="0">
                <a:latin typeface="Arial" charset="0"/>
                <a:ea typeface="Arial" charset="0"/>
                <a:cs typeface="Arial" charset="0"/>
              </a:rPr>
              <a:t> numărului de </a:t>
            </a:r>
            <a:r>
              <a:rPr lang="ro-RO" sz="3200" b="1" dirty="0" err="1">
                <a:latin typeface="Arial" charset="0"/>
                <a:ea typeface="Arial" charset="0"/>
                <a:cs typeface="Arial" charset="0"/>
              </a:rPr>
              <a:t>lactaţii</a:t>
            </a:r>
            <a:r>
              <a:rPr lang="ro-RO" sz="3200" b="1" dirty="0">
                <a:latin typeface="Arial" charset="0"/>
                <a:ea typeface="Arial" charset="0"/>
                <a:cs typeface="Arial" charset="0"/>
              </a:rPr>
              <a:t> pe vacă, ca efect nevoia de înlocuire va fi redusă  prin urmare, reduce emisiile de GES. Se vor evalua cauzele reformelor: Provocarea este să se facă îmbătrânirea corectă a vacilor pentru a asigura bunăstarea și sănătatea lor pe termen lung. Longevitatea prelungită a vacilor este esențială pentru a reduce impactul asupra mediului. Selecția genomică pentru creșterea longevității este eficientă și va trebui sa fie practicată în selectarea partenerilor pentru însămânțarea artificială.</a:t>
            </a:r>
          </a:p>
        </p:txBody>
      </p:sp>
      <p:sp>
        <p:nvSpPr>
          <p:cNvPr id="21" name="TextBox 20"/>
          <p:cNvSpPr txBox="1"/>
          <p:nvPr/>
        </p:nvSpPr>
        <p:spPr>
          <a:xfrm>
            <a:off x="1875794" y="14650900"/>
            <a:ext cx="28776841" cy="8094524"/>
          </a:xfrm>
          <a:prstGeom prst="rect">
            <a:avLst/>
          </a:prstGeom>
          <a:noFill/>
        </p:spPr>
        <p:txBody>
          <a:bodyPr wrap="square" rtlCol="0">
            <a:spAutoFit/>
          </a:bodyPr>
          <a:lstStyle/>
          <a:p>
            <a:r>
              <a:rPr lang="ro-RO" sz="4000" b="1" dirty="0">
                <a:latin typeface="Arial" charset="0"/>
                <a:ea typeface="Arial" charset="0"/>
                <a:cs typeface="Arial" charset="0"/>
              </a:rPr>
              <a:t>MATERIAL ŞI METODE</a:t>
            </a:r>
          </a:p>
          <a:p>
            <a:pPr algn="just"/>
            <a:r>
              <a:rPr lang="ro-RO" sz="3200" b="1" dirty="0">
                <a:latin typeface="Arial" charset="0"/>
                <a:ea typeface="Arial" charset="0"/>
                <a:cs typeface="Arial" charset="0"/>
              </a:rPr>
              <a:t>Cercetările au fost efectuate pe lotul experimental constituit în ferma de vaci de lapte de la Stațiunea de Cercetare Dezvoltare Agricolă (SCDA) Șimnic, lotul experimental a constat din cele mai bune 50 vaci care au fost evaluate după caracteristicile reproductive de producție și sănătate. În lucrările de selecție au fost </a:t>
            </a:r>
            <a:r>
              <a:rPr lang="ro-RO" sz="3200" b="1" dirty="0" err="1">
                <a:latin typeface="Arial" charset="0"/>
                <a:ea typeface="Arial" charset="0"/>
                <a:cs typeface="Arial" charset="0"/>
              </a:rPr>
              <a:t>prioritizate</a:t>
            </a:r>
            <a:r>
              <a:rPr lang="ro-RO" sz="3200" b="1" dirty="0">
                <a:latin typeface="Arial" charset="0"/>
                <a:ea typeface="Arial" charset="0"/>
                <a:cs typeface="Arial" charset="0"/>
              </a:rPr>
              <a:t> cele de selecție genomică după care au fost identificate mamele de taur și nominalizarea ca tauri reproducători a celor selectați pentru producerea de material seminal. Au fost studiate condițiile de management și de mediu care pot influența longevitatea vacilor din tulpina Holstein.</a:t>
            </a:r>
          </a:p>
          <a:p>
            <a:pPr algn="just"/>
            <a:r>
              <a:rPr lang="ro-RO" sz="3200" b="1" dirty="0">
                <a:latin typeface="Arial" charset="0"/>
                <a:ea typeface="Arial" charset="0"/>
                <a:cs typeface="Arial" charset="0"/>
              </a:rPr>
              <a:t>Efectul prelungirii cu o lactație a longevității vacilor luate în studiu.</a:t>
            </a:r>
          </a:p>
          <a:p>
            <a:pPr algn="just"/>
            <a:r>
              <a:rPr lang="ro-RO" sz="3200" b="1" dirty="0">
                <a:latin typeface="Arial" charset="0"/>
                <a:ea typeface="Arial" charset="0"/>
                <a:cs typeface="Arial" charset="0"/>
              </a:rPr>
              <a:t>Studiul asupra impactului economic prin abordări diferite de îmbunătățirea performanței de creștere a tineretului de înlocuire și de reproducție a vacilor de lapte.</a:t>
            </a:r>
          </a:p>
          <a:p>
            <a:pPr algn="just"/>
            <a:r>
              <a:rPr lang="ro-RO" sz="3200" b="1" dirty="0" err="1">
                <a:latin typeface="Arial" charset="0"/>
                <a:ea typeface="Arial" charset="0"/>
                <a:cs typeface="Arial" charset="0"/>
              </a:rPr>
              <a:t>Obținera</a:t>
            </a:r>
            <a:r>
              <a:rPr lang="ro-RO" sz="3200" b="1" dirty="0">
                <a:latin typeface="Arial" charset="0"/>
                <a:ea typeface="Arial" charset="0"/>
                <a:cs typeface="Arial" charset="0"/>
              </a:rPr>
              <a:t> și difuzarea de material genetic valoros privind caracterul de longevitate </a:t>
            </a:r>
            <a:r>
              <a:rPr lang="ro-RO" sz="3200" b="1" dirty="0" err="1">
                <a:latin typeface="Arial" charset="0"/>
                <a:ea typeface="Arial" charset="0"/>
                <a:cs typeface="Arial" charset="0"/>
              </a:rPr>
              <a:t>functională</a:t>
            </a:r>
            <a:r>
              <a:rPr lang="ro-RO" sz="3200" b="1" dirty="0">
                <a:latin typeface="Arial" charset="0"/>
                <a:ea typeface="Arial" charset="0"/>
                <a:cs typeface="Arial" charset="0"/>
              </a:rPr>
              <a:t>.</a:t>
            </a:r>
          </a:p>
          <a:p>
            <a:pPr algn="just"/>
            <a:r>
              <a:rPr lang="ro-RO" sz="3200" b="1" dirty="0">
                <a:latin typeface="Arial" charset="0"/>
                <a:ea typeface="Arial" charset="0"/>
                <a:cs typeface="Arial" charset="0"/>
              </a:rPr>
              <a:t>Obținerea unor vaci de lapte cu o genetică valoroasă privind producția de lapte cu caracteristici superioare privind longevitatea funcțională.</a:t>
            </a:r>
          </a:p>
          <a:p>
            <a:pPr algn="just"/>
            <a:r>
              <a:rPr lang="ro-RO" sz="3200" b="1" dirty="0">
                <a:latin typeface="Arial" charset="0"/>
                <a:ea typeface="Arial" charset="0"/>
                <a:cs typeface="Arial" charset="0"/>
              </a:rPr>
              <a:t>Obținerea de doi tauri codificați de Agenția Națională de Zootehnie (ANZ) pentru însămânțări artificiale cu valoare genetică atestată pozitiv la caracterul longevitate funcțională.</a:t>
            </a:r>
          </a:p>
          <a:p>
            <a:pPr algn="just"/>
            <a:r>
              <a:rPr lang="ro-RO" sz="3200" b="1" dirty="0">
                <a:latin typeface="Arial" charset="0"/>
                <a:ea typeface="Arial" charset="0"/>
                <a:cs typeface="Arial" charset="0"/>
              </a:rPr>
              <a:t>Difuzarea în fermele de vaci a 3000 doze de material seminal congelat de la tauri cu valoare de ameliorare pozitivă la caracterul longevitate funcțională.</a:t>
            </a:r>
          </a:p>
          <a:p>
            <a:pPr algn="just"/>
            <a:r>
              <a:rPr lang="ro-RO" sz="3200" b="1" dirty="0">
                <a:latin typeface="Arial" charset="0"/>
                <a:ea typeface="Arial" charset="0"/>
                <a:cs typeface="Arial" charset="0"/>
              </a:rPr>
              <a:t>Efectul prelungirii cu o lactație a longevității vacilor luate în studiu.</a:t>
            </a:r>
          </a:p>
        </p:txBody>
      </p:sp>
      <p:sp>
        <p:nvSpPr>
          <p:cNvPr id="22" name="TextBox 21"/>
          <p:cNvSpPr txBox="1"/>
          <p:nvPr/>
        </p:nvSpPr>
        <p:spPr>
          <a:xfrm>
            <a:off x="1891896" y="22776328"/>
            <a:ext cx="29276715" cy="11480066"/>
          </a:xfrm>
          <a:prstGeom prst="rect">
            <a:avLst/>
          </a:prstGeom>
          <a:noFill/>
        </p:spPr>
        <p:txBody>
          <a:bodyPr wrap="square" rtlCol="0">
            <a:spAutoFit/>
          </a:bodyPr>
          <a:lstStyle/>
          <a:p>
            <a:r>
              <a:rPr lang="ro-RO" sz="3600" b="1" dirty="0">
                <a:latin typeface="Arial" charset="0"/>
                <a:ea typeface="Arial" charset="0"/>
                <a:cs typeface="Arial" charset="0"/>
              </a:rPr>
              <a:t>REZULTATE ȘI DISCUȚII</a:t>
            </a:r>
          </a:p>
          <a:p>
            <a:pPr algn="just"/>
            <a:r>
              <a:rPr lang="ro-RO" sz="3200" b="1" dirty="0">
                <a:latin typeface="Arial" charset="0"/>
                <a:ea typeface="Arial" charset="0"/>
                <a:cs typeface="Arial" charset="0"/>
              </a:rPr>
              <a:t>Tabelul 1. Rezultatul </a:t>
            </a:r>
            <a:r>
              <a:rPr lang="ro-RO" sz="3200" b="1" dirty="0" err="1">
                <a:latin typeface="Arial" charset="0"/>
                <a:ea typeface="Arial" charset="0"/>
                <a:cs typeface="Arial" charset="0"/>
              </a:rPr>
              <a:t>genotipărilor</a:t>
            </a:r>
            <a:r>
              <a:rPr lang="ro-RO" sz="3200" b="1" dirty="0">
                <a:latin typeface="Arial" charset="0"/>
                <a:ea typeface="Arial" charset="0"/>
                <a:cs typeface="Arial" charset="0"/>
              </a:rPr>
              <a:t> vacilor din lotul experimental de la ferma S.C.D.A. Șimnic</a:t>
            </a:r>
          </a:p>
          <a:p>
            <a:pPr algn="just"/>
            <a:r>
              <a:rPr lang="ro-RO" sz="3200" b="1" dirty="0">
                <a:latin typeface="Arial" charset="0"/>
                <a:ea typeface="Arial" charset="0"/>
                <a:cs typeface="Arial" charset="0"/>
              </a:rPr>
              <a:t>                                                                                                                                         Tabelul 2. Rezultatele tăurașilor </a:t>
            </a:r>
            <a:r>
              <a:rPr lang="ro-RO" sz="3200" b="1" dirty="0" err="1">
                <a:latin typeface="Arial" charset="0"/>
                <a:ea typeface="Arial" charset="0"/>
                <a:cs typeface="Arial" charset="0"/>
              </a:rPr>
              <a:t>genotipați</a:t>
            </a:r>
            <a:r>
              <a:rPr lang="ro-RO" sz="3200" b="1" dirty="0">
                <a:latin typeface="Arial" charset="0"/>
                <a:ea typeface="Arial" charset="0"/>
                <a:cs typeface="Arial" charset="0"/>
              </a:rPr>
              <a:t> de la ferma S.C.D.A. Șimnic</a:t>
            </a:r>
          </a:p>
          <a:p>
            <a:pPr algn="just"/>
            <a:endParaRPr lang="ro-RO" sz="3200" b="1" dirty="0">
              <a:latin typeface="Arial" charset="0"/>
              <a:ea typeface="Arial" charset="0"/>
              <a:cs typeface="Arial" charset="0"/>
            </a:endParaRPr>
          </a:p>
          <a:p>
            <a:pPr algn="just"/>
            <a:endParaRPr lang="ro-RO" sz="3200" b="1" dirty="0">
              <a:latin typeface="Arial" charset="0"/>
              <a:ea typeface="Arial" charset="0"/>
              <a:cs typeface="Arial" charset="0"/>
            </a:endParaRPr>
          </a:p>
          <a:p>
            <a:pPr algn="just"/>
            <a:endParaRPr lang="ro-RO" sz="3200" b="1" dirty="0">
              <a:latin typeface="Arial" charset="0"/>
              <a:ea typeface="Arial" charset="0"/>
              <a:cs typeface="Arial" charset="0"/>
            </a:endParaRPr>
          </a:p>
          <a:p>
            <a:pPr algn="just"/>
            <a:endParaRPr lang="ro-RO" sz="3200" b="1" dirty="0">
              <a:latin typeface="Arial" charset="0"/>
              <a:ea typeface="Arial" charset="0"/>
              <a:cs typeface="Arial" charset="0"/>
            </a:endParaRPr>
          </a:p>
          <a:p>
            <a:pPr algn="just"/>
            <a:endParaRPr lang="ro-RO" sz="3200" b="1" dirty="0">
              <a:latin typeface="Arial" charset="0"/>
              <a:ea typeface="Arial" charset="0"/>
              <a:cs typeface="Arial" charset="0"/>
            </a:endParaRPr>
          </a:p>
          <a:p>
            <a:pPr algn="just"/>
            <a:endParaRPr lang="ro-RO" sz="3200" b="1" dirty="0">
              <a:latin typeface="Arial" charset="0"/>
              <a:ea typeface="Arial" charset="0"/>
              <a:cs typeface="Arial" charset="0"/>
            </a:endParaRPr>
          </a:p>
          <a:p>
            <a:pPr algn="just"/>
            <a:endParaRPr lang="ro-RO" sz="3200" b="1" dirty="0">
              <a:latin typeface="Arial" charset="0"/>
              <a:ea typeface="Arial" charset="0"/>
              <a:cs typeface="Arial" charset="0"/>
            </a:endParaRPr>
          </a:p>
          <a:p>
            <a:pPr algn="just"/>
            <a:endParaRPr lang="ro-RO" sz="3200" b="1" dirty="0">
              <a:latin typeface="Arial" charset="0"/>
              <a:ea typeface="Arial" charset="0"/>
              <a:cs typeface="Arial" charset="0"/>
            </a:endParaRPr>
          </a:p>
          <a:p>
            <a:pPr algn="just"/>
            <a:endParaRPr lang="ro-RO" sz="3200" b="1" dirty="0">
              <a:latin typeface="Arial" charset="0"/>
              <a:ea typeface="Arial" charset="0"/>
              <a:cs typeface="Arial" charset="0"/>
            </a:endParaRPr>
          </a:p>
          <a:p>
            <a:pPr algn="just"/>
            <a:endParaRPr lang="ro-RO" sz="3200" b="1" dirty="0">
              <a:latin typeface="Arial" charset="0"/>
              <a:ea typeface="Arial" charset="0"/>
              <a:cs typeface="Arial" charset="0"/>
            </a:endParaRPr>
          </a:p>
          <a:p>
            <a:pPr algn="just"/>
            <a:endParaRPr lang="ro-RO" sz="3200" b="1" dirty="0">
              <a:latin typeface="Arial" charset="0"/>
              <a:ea typeface="Arial" charset="0"/>
              <a:cs typeface="Arial" charset="0"/>
            </a:endParaRPr>
          </a:p>
          <a:p>
            <a:pPr algn="just"/>
            <a:endParaRPr lang="ro-RO" sz="3200" b="1" dirty="0">
              <a:latin typeface="Arial" charset="0"/>
              <a:ea typeface="Arial" charset="0"/>
              <a:cs typeface="Arial" charset="0"/>
            </a:endParaRPr>
          </a:p>
          <a:p>
            <a:pPr algn="just"/>
            <a:endParaRPr lang="ro-RO" sz="3200" b="1" dirty="0">
              <a:latin typeface="Arial" charset="0"/>
              <a:ea typeface="Arial" charset="0"/>
              <a:cs typeface="Arial" charset="0"/>
            </a:endParaRPr>
          </a:p>
          <a:p>
            <a:pPr algn="just"/>
            <a:endParaRPr lang="ro-RO" sz="3200" b="1" dirty="0">
              <a:latin typeface="Arial" charset="0"/>
              <a:ea typeface="Arial" charset="0"/>
              <a:cs typeface="Arial" charset="0"/>
            </a:endParaRPr>
          </a:p>
          <a:p>
            <a:pPr algn="just"/>
            <a:endParaRPr lang="ro-RO" sz="3200" b="1" dirty="0">
              <a:latin typeface="Arial" charset="0"/>
              <a:ea typeface="Arial" charset="0"/>
              <a:cs typeface="Arial" charset="0"/>
            </a:endParaRPr>
          </a:p>
          <a:p>
            <a:pPr algn="just"/>
            <a:endParaRPr lang="ro-RO" sz="3200" b="1" dirty="0">
              <a:latin typeface="Arial" charset="0"/>
              <a:ea typeface="Arial" charset="0"/>
              <a:cs typeface="Arial" charset="0"/>
            </a:endParaRPr>
          </a:p>
          <a:p>
            <a:pPr algn="just"/>
            <a:endParaRPr lang="ro-RO" sz="3200" b="1" dirty="0">
              <a:latin typeface="Arial" charset="0"/>
              <a:ea typeface="Arial" charset="0"/>
              <a:cs typeface="Arial" charset="0"/>
            </a:endParaRPr>
          </a:p>
          <a:p>
            <a:pPr algn="just"/>
            <a:endParaRPr lang="ro-RO" sz="3200" b="1" dirty="0">
              <a:latin typeface="Arial" charset="0"/>
              <a:ea typeface="Arial" charset="0"/>
              <a:cs typeface="Arial" charset="0"/>
            </a:endParaRPr>
          </a:p>
          <a:p>
            <a:pPr algn="just"/>
            <a:r>
              <a:rPr lang="ro-RO" sz="3200" b="1" dirty="0">
                <a:latin typeface="Arial" charset="0"/>
                <a:ea typeface="Arial" charset="0"/>
                <a:cs typeface="Arial" charset="0"/>
              </a:rPr>
              <a:t>Taurii cu număr matricol *RO505013167839 Nume RUBIN cod ANZ..20264 și RO509013167844 Nume JAD cod ANZ.20263 au fost selectați pentru obținerea de material seminal congelat conform normelor UE.</a:t>
            </a:r>
          </a:p>
        </p:txBody>
      </p:sp>
      <p:sp>
        <p:nvSpPr>
          <p:cNvPr id="23" name="TextBox 22"/>
          <p:cNvSpPr txBox="1"/>
          <p:nvPr/>
        </p:nvSpPr>
        <p:spPr>
          <a:xfrm>
            <a:off x="1891896" y="34212884"/>
            <a:ext cx="29276715" cy="4154984"/>
          </a:xfrm>
          <a:prstGeom prst="rect">
            <a:avLst/>
          </a:prstGeom>
          <a:noFill/>
        </p:spPr>
        <p:txBody>
          <a:bodyPr wrap="square" rtlCol="0">
            <a:spAutoFit/>
          </a:bodyPr>
          <a:lstStyle/>
          <a:p>
            <a:r>
              <a:rPr lang="ro-RO" sz="4000" b="1" dirty="0">
                <a:latin typeface="Arial" charset="0"/>
                <a:ea typeface="Arial" charset="0"/>
                <a:cs typeface="Arial" charset="0"/>
              </a:rPr>
              <a:t>CONCLUZII</a:t>
            </a:r>
          </a:p>
          <a:p>
            <a:pPr algn="just"/>
            <a:r>
              <a:rPr lang="ro-RO" sz="3200" dirty="0">
                <a:latin typeface="Arial" charset="0"/>
                <a:ea typeface="Arial" charset="0"/>
                <a:cs typeface="Arial" charset="0"/>
              </a:rPr>
              <a:t>S-au </a:t>
            </a:r>
            <a:r>
              <a:rPr lang="ro-RO" sz="3200" dirty="0" err="1">
                <a:latin typeface="Arial" charset="0"/>
                <a:ea typeface="Arial" charset="0"/>
                <a:cs typeface="Arial" charset="0"/>
              </a:rPr>
              <a:t>genotipat</a:t>
            </a:r>
            <a:r>
              <a:rPr lang="ro-RO" sz="3200" dirty="0">
                <a:latin typeface="Arial" charset="0"/>
                <a:ea typeface="Arial" charset="0"/>
                <a:cs typeface="Arial" charset="0"/>
              </a:rPr>
              <a:t> 40 vaci (teste genomice cu precizie 50.000) în scopul identificării și ierarhizării vacilor în vederea stabilirii candidatelor și mamelor de taur.</a:t>
            </a:r>
          </a:p>
          <a:p>
            <a:pPr algn="just"/>
            <a:r>
              <a:rPr lang="ro-RO" sz="3200" dirty="0">
                <a:latin typeface="Arial" charset="0"/>
                <a:ea typeface="Arial" charset="0"/>
                <a:cs typeface="Arial" charset="0"/>
              </a:rPr>
              <a:t>Au fost selectate viitoarele mame de taur care s-au planificat pentru însămânțare artificială cu tauri cu valoare de ameliorare ridicată în special cu valoare pozitivă privind caracterul longevitate.</a:t>
            </a:r>
          </a:p>
          <a:p>
            <a:pPr algn="just"/>
            <a:r>
              <a:rPr lang="ro-RO" sz="3200" dirty="0">
                <a:latin typeface="Arial" charset="0"/>
                <a:ea typeface="Arial" charset="0"/>
                <a:cs typeface="Arial" charset="0"/>
              </a:rPr>
              <a:t>S-au obținut tăurași și femele în urma reproducerii dirijate cu taurii destinați scopului urmărit în cadrul cercetărilor.</a:t>
            </a:r>
          </a:p>
          <a:p>
            <a:pPr algn="just"/>
            <a:r>
              <a:rPr lang="ro-RO" sz="3200" dirty="0">
                <a:latin typeface="Arial" charset="0"/>
                <a:ea typeface="Arial" charset="0"/>
                <a:cs typeface="Arial" charset="0"/>
              </a:rPr>
              <a:t>Taurii selectați au fost </a:t>
            </a:r>
            <a:r>
              <a:rPr lang="ro-RO" sz="3200" dirty="0" err="1">
                <a:latin typeface="Arial" charset="0"/>
                <a:ea typeface="Arial" charset="0"/>
                <a:cs typeface="Arial" charset="0"/>
              </a:rPr>
              <a:t>genotipați</a:t>
            </a:r>
            <a:r>
              <a:rPr lang="ro-RO" sz="3200" dirty="0">
                <a:latin typeface="Arial" charset="0"/>
                <a:ea typeface="Arial" charset="0"/>
                <a:cs typeface="Arial" charset="0"/>
              </a:rPr>
              <a:t> cu o precizie 50.000 pentru ierarhizare în vederea continuării etapelor testării, codificării, recoltării de </a:t>
            </a:r>
            <a:r>
              <a:rPr lang="ro-RO" sz="3200" dirty="0" err="1">
                <a:latin typeface="Arial" charset="0"/>
                <a:ea typeface="Arial" charset="0"/>
                <a:cs typeface="Arial" charset="0"/>
              </a:rPr>
              <a:t>m.s.c</a:t>
            </a:r>
            <a:r>
              <a:rPr lang="ro-RO" sz="3200" dirty="0">
                <a:latin typeface="Arial" charset="0"/>
                <a:ea typeface="Arial" charset="0"/>
                <a:cs typeface="Arial" charset="0"/>
              </a:rPr>
              <a:t>.</a:t>
            </a:r>
          </a:p>
          <a:p>
            <a:pPr algn="just"/>
            <a:r>
              <a:rPr lang="ro-RO" sz="3200" dirty="0">
                <a:latin typeface="Arial" charset="0"/>
                <a:ea typeface="Arial" charset="0"/>
                <a:cs typeface="Arial" charset="0"/>
              </a:rPr>
              <a:t>S-au obținut câte 1500 doze </a:t>
            </a:r>
            <a:r>
              <a:rPr lang="ro-RO" sz="3200" dirty="0" err="1">
                <a:latin typeface="Arial" charset="0"/>
                <a:ea typeface="Arial" charset="0"/>
                <a:cs typeface="Arial" charset="0"/>
              </a:rPr>
              <a:t>m.s.c</a:t>
            </a:r>
            <a:r>
              <a:rPr lang="ro-RO" sz="3200" dirty="0">
                <a:latin typeface="Arial" charset="0"/>
                <a:ea typeface="Arial" charset="0"/>
                <a:cs typeface="Arial" charset="0"/>
              </a:rPr>
              <a:t>. de la fiecare taur, care au fost difuzate în mod gratuit către asociațiile crescătorilor de bovine pentru a fi folosite în fermele de vaci de lapte în direcția difuzării progresului genetic obținut privind valoarea de ameliorare la caracterul longevitate, obiectiv propus în aceste cercetări.</a:t>
            </a:r>
          </a:p>
        </p:txBody>
      </p:sp>
      <p:cxnSp>
        <p:nvCxnSpPr>
          <p:cNvPr id="24" name="Straight Connector 23"/>
          <p:cNvCxnSpPr/>
          <p:nvPr/>
        </p:nvCxnSpPr>
        <p:spPr>
          <a:xfrm>
            <a:off x="2888" y="5982059"/>
            <a:ext cx="32396400"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88" y="6123345"/>
            <a:ext cx="323964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74336" y="1684421"/>
            <a:ext cx="21945600" cy="4708981"/>
          </a:xfrm>
          <a:prstGeom prst="rect">
            <a:avLst/>
          </a:prstGeom>
          <a:noFill/>
        </p:spPr>
        <p:txBody>
          <a:bodyPr wrap="square" rtlCol="0">
            <a:spAutoFit/>
          </a:bodyPr>
          <a:lstStyle/>
          <a:p>
            <a:pPr algn="ctr"/>
            <a:r>
              <a:rPr lang="ro-RO" sz="6000" b="1" dirty="0">
                <a:latin typeface="Arial Black" panose="020B0A04020102020204" pitchFamily="34" charset="0"/>
              </a:rPr>
              <a:t>Conferința anuală</a:t>
            </a:r>
            <a:endParaRPr lang="en-US" sz="6000" b="1" dirty="0">
              <a:latin typeface="Arial Black" panose="020B0A04020102020204" pitchFamily="34" charset="0"/>
            </a:endParaRPr>
          </a:p>
          <a:p>
            <a:pPr algn="ctr"/>
            <a:r>
              <a:rPr lang="en-US" sz="6000" b="1" dirty="0">
                <a:latin typeface="Arial Black" panose="020B0A04020102020204" pitchFamily="34" charset="0"/>
              </a:rPr>
              <a:t>"</a:t>
            </a:r>
            <a:r>
              <a:rPr lang="en-US" sz="6000" b="1" dirty="0" err="1">
                <a:latin typeface="Arial Black" panose="020B0A04020102020204" pitchFamily="34" charset="0"/>
              </a:rPr>
              <a:t>Realizări</a:t>
            </a:r>
            <a:r>
              <a:rPr lang="en-US" sz="6000" b="1" dirty="0">
                <a:latin typeface="Arial Black" panose="020B0A04020102020204" pitchFamily="34" charset="0"/>
              </a:rPr>
              <a:t> </a:t>
            </a:r>
            <a:r>
              <a:rPr lang="en-US" sz="6000" b="1" dirty="0" err="1">
                <a:latin typeface="Arial Black" panose="020B0A04020102020204" pitchFamily="34" charset="0"/>
              </a:rPr>
              <a:t>și</a:t>
            </a:r>
            <a:r>
              <a:rPr lang="en-US" sz="6000" b="1" dirty="0">
                <a:latin typeface="Arial Black" panose="020B0A04020102020204" pitchFamily="34" charset="0"/>
              </a:rPr>
              <a:t> perspective </a:t>
            </a:r>
            <a:r>
              <a:rPr lang="en-US" sz="6000" b="1" dirty="0" err="1">
                <a:latin typeface="Arial Black" panose="020B0A04020102020204" pitchFamily="34" charset="0"/>
              </a:rPr>
              <a:t>în</a:t>
            </a:r>
            <a:r>
              <a:rPr lang="en-US" sz="6000" b="1" dirty="0">
                <a:latin typeface="Arial Black" panose="020B0A04020102020204" pitchFamily="34" charset="0"/>
              </a:rPr>
              <a:t> </a:t>
            </a:r>
            <a:r>
              <a:rPr lang="en-US" sz="6000" b="1" dirty="0" err="1">
                <a:latin typeface="Arial Black" panose="020B0A04020102020204" pitchFamily="34" charset="0"/>
              </a:rPr>
              <a:t>cercetarea</a:t>
            </a:r>
            <a:r>
              <a:rPr lang="en-US" sz="6000" b="1" dirty="0">
                <a:latin typeface="Arial Black" panose="020B0A04020102020204" pitchFamily="34" charset="0"/>
              </a:rPr>
              <a:t> </a:t>
            </a:r>
            <a:r>
              <a:rPr lang="en-US" sz="6000" b="1" dirty="0" err="1">
                <a:latin typeface="Arial Black" panose="020B0A04020102020204" pitchFamily="34" charset="0"/>
              </a:rPr>
              <a:t>agricolă</a:t>
            </a:r>
            <a:r>
              <a:rPr lang="en-US" sz="6000" b="1" dirty="0">
                <a:latin typeface="Arial Black" panose="020B0A04020102020204" pitchFamily="34" charset="0"/>
              </a:rPr>
              <a:t> </a:t>
            </a:r>
          </a:p>
          <a:p>
            <a:pPr algn="ctr"/>
            <a:r>
              <a:rPr lang="en-US" sz="6000" b="1" dirty="0" err="1">
                <a:latin typeface="Arial Black" panose="020B0A04020102020204" pitchFamily="34" charset="0"/>
              </a:rPr>
              <a:t>și</a:t>
            </a:r>
            <a:r>
              <a:rPr lang="en-US" sz="6000" b="1" dirty="0">
                <a:latin typeface="Arial Black" panose="020B0A04020102020204" pitchFamily="34" charset="0"/>
              </a:rPr>
              <a:t> </a:t>
            </a:r>
            <a:r>
              <a:rPr lang="en-US" sz="6000" b="1" dirty="0" err="1">
                <a:latin typeface="Arial Black" panose="020B0A04020102020204" pitchFamily="34" charset="0"/>
              </a:rPr>
              <a:t>silvică</a:t>
            </a:r>
            <a:r>
              <a:rPr lang="en-US" sz="6000" b="1" dirty="0">
                <a:latin typeface="Arial Black" panose="020B0A04020102020204" pitchFamily="34" charset="0"/>
              </a:rPr>
              <a:t> </a:t>
            </a:r>
            <a:r>
              <a:rPr lang="en-US" sz="6000" b="1" dirty="0" err="1">
                <a:latin typeface="Arial Black" panose="020B0A04020102020204" pitchFamily="34" charset="0"/>
              </a:rPr>
              <a:t>românească</a:t>
            </a:r>
            <a:r>
              <a:rPr lang="en-US" sz="6000" b="1" dirty="0">
                <a:latin typeface="Arial Black" panose="020B0A04020102020204" pitchFamily="34" charset="0"/>
              </a:rPr>
              <a:t>”</a:t>
            </a:r>
          </a:p>
          <a:p>
            <a:pPr algn="ctr"/>
            <a:r>
              <a:rPr lang="en-US" sz="6000" b="1" dirty="0">
                <a:latin typeface="Arial Black" panose="020B0A04020102020204" pitchFamily="34" charset="0"/>
              </a:rPr>
              <a:t>Edi</a:t>
            </a:r>
            <a:r>
              <a:rPr lang="ro-RO" sz="6000" b="1" dirty="0" err="1">
                <a:latin typeface="Arial Black" panose="020B0A04020102020204" pitchFamily="34" charset="0"/>
              </a:rPr>
              <a:t>ția</a:t>
            </a:r>
            <a:r>
              <a:rPr lang="ro-RO" sz="6000" b="1" dirty="0">
                <a:latin typeface="Arial Black" panose="020B0A04020102020204" pitchFamily="34" charset="0"/>
              </a:rPr>
              <a:t> a V-a – 2</a:t>
            </a:r>
            <a:r>
              <a:rPr lang="en-US" sz="6000" b="1" dirty="0">
                <a:latin typeface="Arial Black" panose="020B0A04020102020204" pitchFamily="34" charset="0"/>
              </a:rPr>
              <a:t>8</a:t>
            </a:r>
            <a:r>
              <a:rPr lang="ro-RO" sz="6000" b="1" dirty="0">
                <a:latin typeface="Arial Black" panose="020B0A04020102020204" pitchFamily="34" charset="0"/>
              </a:rPr>
              <a:t> mai 2026</a:t>
            </a:r>
          </a:p>
          <a:p>
            <a:endParaRPr lang="en-US" sz="6000" dirty="0"/>
          </a:p>
        </p:txBody>
      </p:sp>
      <p:pic>
        <p:nvPicPr>
          <p:cNvPr id="26" name="Picture 25"/>
          <p:cNvPicPr/>
          <p:nvPr/>
        </p:nvPicPr>
        <p:blipFill>
          <a:blip r:embed="rId2">
            <a:extLst>
              <a:ext uri="{28A0092B-C50C-407E-A947-70E740481C1C}">
                <a14:useLocalDpi xmlns:a14="http://schemas.microsoft.com/office/drawing/2010/main" val="0"/>
              </a:ext>
            </a:extLst>
          </a:blip>
          <a:srcRect/>
          <a:stretch>
            <a:fillRect/>
          </a:stretch>
        </p:blipFill>
        <p:spPr bwMode="auto">
          <a:xfrm>
            <a:off x="2069432" y="1347537"/>
            <a:ext cx="2904903" cy="4023330"/>
          </a:xfrm>
          <a:prstGeom prst="rect">
            <a:avLst/>
          </a:prstGeom>
          <a:noFill/>
        </p:spPr>
      </p:pic>
      <p:pic>
        <p:nvPicPr>
          <p:cNvPr id="3" name="Picture 2">
            <a:extLst>
              <a:ext uri="{FF2B5EF4-FFF2-40B4-BE49-F238E27FC236}">
                <a16:creationId xmlns:a16="http://schemas.microsoft.com/office/drawing/2014/main" id="{29CDE1BB-3058-88E4-ABCD-A18F94D20D36}"/>
              </a:ext>
            </a:extLst>
          </p:cNvPr>
          <p:cNvPicPr>
            <a:picLocks noChangeAspect="1"/>
          </p:cNvPicPr>
          <p:nvPr/>
        </p:nvPicPr>
        <p:blipFill>
          <a:blip r:embed="rId3"/>
          <a:stretch>
            <a:fillRect/>
          </a:stretch>
        </p:blipFill>
        <p:spPr>
          <a:xfrm>
            <a:off x="1891896" y="24117080"/>
            <a:ext cx="9271053" cy="8990590"/>
          </a:xfrm>
          <a:prstGeom prst="rect">
            <a:avLst/>
          </a:prstGeom>
        </p:spPr>
      </p:pic>
      <p:pic>
        <p:nvPicPr>
          <p:cNvPr id="4" name="Picture 3">
            <a:extLst>
              <a:ext uri="{FF2B5EF4-FFF2-40B4-BE49-F238E27FC236}">
                <a16:creationId xmlns:a16="http://schemas.microsoft.com/office/drawing/2014/main" id="{110E0EFF-94FA-B8DC-4FA4-2F2178BE505E}"/>
              </a:ext>
            </a:extLst>
          </p:cNvPr>
          <p:cNvPicPr>
            <a:picLocks noChangeAspect="1"/>
          </p:cNvPicPr>
          <p:nvPr/>
        </p:nvPicPr>
        <p:blipFill>
          <a:blip r:embed="rId4"/>
          <a:stretch>
            <a:fillRect/>
          </a:stretch>
        </p:blipFill>
        <p:spPr>
          <a:xfrm>
            <a:off x="11677412" y="24386288"/>
            <a:ext cx="5236091" cy="7643004"/>
          </a:xfrm>
          <a:prstGeom prst="rect">
            <a:avLst/>
          </a:prstGeom>
        </p:spPr>
      </p:pic>
      <p:pic>
        <p:nvPicPr>
          <p:cNvPr id="5" name="Picture 4">
            <a:extLst>
              <a:ext uri="{FF2B5EF4-FFF2-40B4-BE49-F238E27FC236}">
                <a16:creationId xmlns:a16="http://schemas.microsoft.com/office/drawing/2014/main" id="{A8C96519-204D-947F-39F3-D0A09EED36DD}"/>
              </a:ext>
            </a:extLst>
          </p:cNvPr>
          <p:cNvPicPr>
            <a:picLocks noChangeAspect="1"/>
          </p:cNvPicPr>
          <p:nvPr/>
        </p:nvPicPr>
        <p:blipFill>
          <a:blip r:embed="rId5"/>
          <a:stretch>
            <a:fillRect/>
          </a:stretch>
        </p:blipFill>
        <p:spPr>
          <a:xfrm>
            <a:off x="15512592" y="24754808"/>
            <a:ext cx="8881838" cy="7410370"/>
          </a:xfrm>
          <a:prstGeom prst="rect">
            <a:avLst/>
          </a:prstGeom>
        </p:spPr>
      </p:pic>
      <p:graphicFrame>
        <p:nvGraphicFramePr>
          <p:cNvPr id="6" name="Table 5">
            <a:extLst>
              <a:ext uri="{FF2B5EF4-FFF2-40B4-BE49-F238E27FC236}">
                <a16:creationId xmlns:a16="http://schemas.microsoft.com/office/drawing/2014/main" id="{7D0EB6BF-C1E6-9897-20F0-6D29CE611613}"/>
              </a:ext>
            </a:extLst>
          </p:cNvPr>
          <p:cNvGraphicFramePr>
            <a:graphicFrameLocks noGrp="1"/>
          </p:cNvGraphicFramePr>
          <p:nvPr>
            <p:extLst>
              <p:ext uri="{D42A27DB-BD31-4B8C-83A1-F6EECF244321}">
                <p14:modId xmlns:p14="http://schemas.microsoft.com/office/powerpoint/2010/main" val="310771431"/>
              </p:ext>
            </p:extLst>
          </p:nvPr>
        </p:nvGraphicFramePr>
        <p:xfrm>
          <a:off x="22993518" y="25112587"/>
          <a:ext cx="8023152" cy="6190407"/>
        </p:xfrm>
        <a:graphic>
          <a:graphicData uri="http://schemas.openxmlformats.org/drawingml/2006/table">
            <a:tbl>
              <a:tblPr firstRow="1" firstCol="1" bandRow="1">
                <a:tableStyleId>{5DA37D80-6434-44D0-A028-1B22A696006F}</a:tableStyleId>
              </a:tblPr>
              <a:tblGrid>
                <a:gridCol w="2324100">
                  <a:extLst>
                    <a:ext uri="{9D8B030D-6E8A-4147-A177-3AD203B41FA5}">
                      <a16:colId xmlns:a16="http://schemas.microsoft.com/office/drawing/2014/main" val="3689117686"/>
                    </a:ext>
                  </a:extLst>
                </a:gridCol>
                <a:gridCol w="895350">
                  <a:extLst>
                    <a:ext uri="{9D8B030D-6E8A-4147-A177-3AD203B41FA5}">
                      <a16:colId xmlns:a16="http://schemas.microsoft.com/office/drawing/2014/main" val="3100343802"/>
                    </a:ext>
                  </a:extLst>
                </a:gridCol>
                <a:gridCol w="971550">
                  <a:extLst>
                    <a:ext uri="{9D8B030D-6E8A-4147-A177-3AD203B41FA5}">
                      <a16:colId xmlns:a16="http://schemas.microsoft.com/office/drawing/2014/main" val="3924662227"/>
                    </a:ext>
                  </a:extLst>
                </a:gridCol>
                <a:gridCol w="1544557">
                  <a:extLst>
                    <a:ext uri="{9D8B030D-6E8A-4147-A177-3AD203B41FA5}">
                      <a16:colId xmlns:a16="http://schemas.microsoft.com/office/drawing/2014/main" val="2526638478"/>
                    </a:ext>
                  </a:extLst>
                </a:gridCol>
                <a:gridCol w="1223198">
                  <a:extLst>
                    <a:ext uri="{9D8B030D-6E8A-4147-A177-3AD203B41FA5}">
                      <a16:colId xmlns:a16="http://schemas.microsoft.com/office/drawing/2014/main" val="556002044"/>
                    </a:ext>
                  </a:extLst>
                </a:gridCol>
                <a:gridCol w="1064397">
                  <a:extLst>
                    <a:ext uri="{9D8B030D-6E8A-4147-A177-3AD203B41FA5}">
                      <a16:colId xmlns:a16="http://schemas.microsoft.com/office/drawing/2014/main" val="3465862526"/>
                    </a:ext>
                  </a:extLst>
                </a:gridCol>
              </a:tblGrid>
              <a:tr h="665907">
                <a:tc>
                  <a:txBody>
                    <a:bodyPr/>
                    <a:lstStyle/>
                    <a:p>
                      <a:pPr algn="ctr">
                        <a:lnSpc>
                          <a:spcPct val="107000"/>
                        </a:lnSpc>
                        <a:spcAft>
                          <a:spcPts val="0"/>
                        </a:spcAft>
                      </a:pPr>
                      <a:r>
                        <a:rPr lang="ro-RO" sz="1800" dirty="0">
                          <a:effectLst/>
                          <a:latin typeface="Arial" panose="020B0604020202020204" pitchFamily="34" charset="0"/>
                          <a:cs typeface="Arial" panose="020B0604020202020204" pitchFamily="34" charset="0"/>
                        </a:rPr>
                        <a:t>Număr matricol</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ro-RO" sz="1800" kern="150" dirty="0">
                          <a:effectLst/>
                          <a:latin typeface="Arial" panose="020B0604020202020204" pitchFamily="34" charset="0"/>
                          <a:cs typeface="Arial" panose="020B0604020202020204" pitchFamily="34" charset="0"/>
                        </a:rPr>
                        <a:t>Lapte</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800" kern="150" dirty="0">
                          <a:effectLst/>
                          <a:latin typeface="Arial" panose="020B0604020202020204" pitchFamily="34" charset="0"/>
                          <a:cs typeface="Arial" panose="020B0604020202020204" pitchFamily="34" charset="0"/>
                        </a:rPr>
                        <a:t>GPFT</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800" kern="150" dirty="0" err="1">
                          <a:effectLst/>
                          <a:latin typeface="Arial" panose="020B0604020202020204" pitchFamily="34" charset="0"/>
                          <a:cs typeface="Arial" panose="020B0604020202020204" pitchFamily="34" charset="0"/>
                        </a:rPr>
                        <a:t>Longevit</a:t>
                      </a:r>
                      <a:r>
                        <a:rPr lang="ro-RO" sz="1800" kern="150" dirty="0" err="1">
                          <a:effectLst/>
                          <a:latin typeface="Arial" panose="020B0604020202020204" pitchFamily="34" charset="0"/>
                          <a:cs typeface="Arial" panose="020B0604020202020204" pitchFamily="34" charset="0"/>
                        </a:rPr>
                        <a:t>ate</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ro-RO" sz="1800" kern="150" dirty="0">
                          <a:effectLst/>
                          <a:latin typeface="Arial" panose="020B0604020202020204" pitchFamily="34" charset="0"/>
                          <a:cs typeface="Arial" panose="020B0604020202020204" pitchFamily="34" charset="0"/>
                        </a:rPr>
                        <a:t>Fe</a:t>
                      </a:r>
                      <a:r>
                        <a:rPr lang="en-US" sz="1800" kern="150" dirty="0" err="1">
                          <a:effectLst/>
                          <a:latin typeface="Arial" panose="020B0604020202020204" pitchFamily="34" charset="0"/>
                          <a:cs typeface="Arial" panose="020B0604020202020204" pitchFamily="34" charset="0"/>
                        </a:rPr>
                        <a:t>rtilit</a:t>
                      </a:r>
                      <a:r>
                        <a:rPr lang="ro-RO" sz="1800" kern="150" dirty="0" err="1">
                          <a:effectLst/>
                          <a:latin typeface="Arial" panose="020B0604020202020204" pitchFamily="34" charset="0"/>
                          <a:cs typeface="Arial" panose="020B0604020202020204" pitchFamily="34" charset="0"/>
                        </a:rPr>
                        <a:t>ate</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ro-RO" sz="1800" kern="150" dirty="0">
                          <a:effectLst/>
                          <a:latin typeface="Arial" panose="020B0604020202020204" pitchFamily="34" charset="0"/>
                          <a:cs typeface="Arial" panose="020B0604020202020204" pitchFamily="34" charset="0"/>
                        </a:rPr>
                        <a:t>Grăsime</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71046829"/>
                  </a:ext>
                </a:extLst>
              </a:tr>
              <a:tr h="647700">
                <a:tc>
                  <a:txBody>
                    <a:bodyPr/>
                    <a:lstStyle/>
                    <a:p>
                      <a:pPr algn="ctr">
                        <a:lnSpc>
                          <a:spcPct val="107000"/>
                        </a:lnSpc>
                        <a:spcAft>
                          <a:spcPts val="800"/>
                        </a:spcAft>
                      </a:pPr>
                      <a:r>
                        <a:rPr lang="en-US" sz="1800" kern="150" dirty="0">
                          <a:effectLst/>
                          <a:latin typeface="Arial" panose="020B0604020202020204" pitchFamily="34" charset="0"/>
                          <a:cs typeface="Arial" panose="020B0604020202020204" pitchFamily="34" charset="0"/>
                        </a:rPr>
                        <a:t>*RO505013167839</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800" kern="150" dirty="0">
                          <a:effectLst/>
                          <a:latin typeface="Arial" panose="020B0604020202020204" pitchFamily="34" charset="0"/>
                          <a:cs typeface="Arial" panose="020B0604020202020204" pitchFamily="34" charset="0"/>
                        </a:rPr>
                        <a:t>-749</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800" kern="150" dirty="0">
                          <a:effectLst/>
                          <a:latin typeface="Arial" panose="020B0604020202020204" pitchFamily="34" charset="0"/>
                          <a:cs typeface="Arial" panose="020B0604020202020204" pitchFamily="34" charset="0"/>
                        </a:rPr>
                        <a:t>3168</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800" kern="150" dirty="0">
                          <a:effectLst/>
                          <a:latin typeface="Arial" panose="020B0604020202020204" pitchFamily="34" charset="0"/>
                          <a:cs typeface="Arial" panose="020B0604020202020204" pitchFamily="34" charset="0"/>
                        </a:rPr>
                        <a:t>101</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800" kern="150" dirty="0">
                          <a:effectLst/>
                          <a:latin typeface="Arial" panose="020B0604020202020204" pitchFamily="34" charset="0"/>
                          <a:cs typeface="Arial" panose="020B0604020202020204" pitchFamily="34" charset="0"/>
                        </a:rPr>
                        <a:t>106</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800" kern="150">
                          <a:effectLst/>
                          <a:latin typeface="Arial" panose="020B0604020202020204" pitchFamily="34" charset="0"/>
                          <a:cs typeface="Arial" panose="020B0604020202020204" pitchFamily="34" charset="0"/>
                        </a:rPr>
                        <a:t>-19</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74222235"/>
                  </a:ext>
                </a:extLst>
              </a:tr>
              <a:tr h="742950">
                <a:tc>
                  <a:txBody>
                    <a:bodyPr/>
                    <a:lstStyle/>
                    <a:p>
                      <a:pPr algn="ctr">
                        <a:lnSpc>
                          <a:spcPct val="107000"/>
                        </a:lnSpc>
                        <a:spcAft>
                          <a:spcPts val="800"/>
                        </a:spcAft>
                      </a:pPr>
                      <a:r>
                        <a:rPr lang="en-US" sz="1800" kern="150">
                          <a:effectLst/>
                          <a:latin typeface="Arial" panose="020B0604020202020204" pitchFamily="34" charset="0"/>
                          <a:cs typeface="Arial" panose="020B0604020202020204" pitchFamily="34" charset="0"/>
                        </a:rPr>
                        <a:t>*RO509013167844</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800" kern="150">
                          <a:effectLst/>
                          <a:latin typeface="Arial" panose="020B0604020202020204" pitchFamily="34" charset="0"/>
                          <a:cs typeface="Arial" panose="020B0604020202020204" pitchFamily="34" charset="0"/>
                        </a:rPr>
                        <a:t>38</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800" kern="150">
                          <a:effectLst/>
                          <a:latin typeface="Arial" panose="020B0604020202020204" pitchFamily="34" charset="0"/>
                          <a:cs typeface="Arial" panose="020B0604020202020204" pitchFamily="34" charset="0"/>
                        </a:rPr>
                        <a:t>3501</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800" kern="150" dirty="0">
                          <a:effectLst/>
                          <a:latin typeface="Arial" panose="020B0604020202020204" pitchFamily="34" charset="0"/>
                          <a:cs typeface="Arial" panose="020B0604020202020204" pitchFamily="34" charset="0"/>
                        </a:rPr>
                        <a:t>102</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800" kern="150" dirty="0">
                          <a:effectLst/>
                          <a:latin typeface="Arial" panose="020B0604020202020204" pitchFamily="34" charset="0"/>
                          <a:cs typeface="Arial" panose="020B0604020202020204" pitchFamily="34" charset="0"/>
                        </a:rPr>
                        <a:t>103</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800" kern="150">
                          <a:effectLst/>
                          <a:latin typeface="Arial" panose="020B0604020202020204" pitchFamily="34" charset="0"/>
                          <a:cs typeface="Arial" panose="020B0604020202020204" pitchFamily="34" charset="0"/>
                        </a:rPr>
                        <a:t>18</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16728945"/>
                  </a:ext>
                </a:extLst>
              </a:tr>
              <a:tr h="685800">
                <a:tc>
                  <a:txBody>
                    <a:bodyPr/>
                    <a:lstStyle/>
                    <a:p>
                      <a:pPr algn="ctr">
                        <a:lnSpc>
                          <a:spcPct val="107000"/>
                        </a:lnSpc>
                        <a:spcAft>
                          <a:spcPts val="800"/>
                        </a:spcAft>
                      </a:pPr>
                      <a:r>
                        <a:rPr lang="en-US" sz="1800" kern="150">
                          <a:effectLst/>
                          <a:latin typeface="Arial" panose="020B0604020202020204" pitchFamily="34" charset="0"/>
                          <a:cs typeface="Arial" panose="020B0604020202020204" pitchFamily="34" charset="0"/>
                        </a:rPr>
                        <a:t>RO501013167837</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800" kern="150" dirty="0">
                          <a:effectLst/>
                          <a:latin typeface="Arial" panose="020B0604020202020204" pitchFamily="34" charset="0"/>
                          <a:cs typeface="Arial" panose="020B0604020202020204" pitchFamily="34" charset="0"/>
                        </a:rPr>
                        <a:t>52</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800" kern="150">
                          <a:effectLst/>
                          <a:latin typeface="Arial" panose="020B0604020202020204" pitchFamily="34" charset="0"/>
                          <a:cs typeface="Arial" panose="020B0604020202020204" pitchFamily="34" charset="0"/>
                        </a:rPr>
                        <a:t>3396</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800" kern="150">
                          <a:effectLst/>
                          <a:latin typeface="Arial" panose="020B0604020202020204" pitchFamily="34" charset="0"/>
                          <a:cs typeface="Arial" panose="020B0604020202020204" pitchFamily="34" charset="0"/>
                        </a:rPr>
                        <a:t>105</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800" kern="150" dirty="0">
                          <a:effectLst/>
                          <a:latin typeface="Arial" panose="020B0604020202020204" pitchFamily="34" charset="0"/>
                          <a:cs typeface="Arial" panose="020B0604020202020204" pitchFamily="34" charset="0"/>
                        </a:rPr>
                        <a:t>101</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800" kern="150" dirty="0">
                          <a:effectLst/>
                          <a:latin typeface="Arial" panose="020B0604020202020204" pitchFamily="34" charset="0"/>
                          <a:cs typeface="Arial" panose="020B0604020202020204" pitchFamily="34" charset="0"/>
                        </a:rPr>
                        <a:t>-8</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43348252"/>
                  </a:ext>
                </a:extLst>
              </a:tr>
              <a:tr h="666750">
                <a:tc>
                  <a:txBody>
                    <a:bodyPr/>
                    <a:lstStyle/>
                    <a:p>
                      <a:pPr algn="ctr">
                        <a:lnSpc>
                          <a:spcPct val="107000"/>
                        </a:lnSpc>
                        <a:spcAft>
                          <a:spcPts val="800"/>
                        </a:spcAft>
                      </a:pPr>
                      <a:r>
                        <a:rPr lang="en-US" sz="1800" kern="150">
                          <a:effectLst/>
                          <a:latin typeface="Arial" panose="020B0604020202020204" pitchFamily="34" charset="0"/>
                          <a:cs typeface="Arial" panose="020B0604020202020204" pitchFamily="34" charset="0"/>
                        </a:rPr>
                        <a:t>RO509011947909</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800" kern="150">
                          <a:effectLst/>
                          <a:latin typeface="Arial" panose="020B0604020202020204" pitchFamily="34" charset="0"/>
                          <a:cs typeface="Arial" panose="020B0604020202020204" pitchFamily="34" charset="0"/>
                        </a:rPr>
                        <a:t>-632</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800" kern="150">
                          <a:effectLst/>
                          <a:latin typeface="Arial" panose="020B0604020202020204" pitchFamily="34" charset="0"/>
                          <a:cs typeface="Arial" panose="020B0604020202020204" pitchFamily="34" charset="0"/>
                        </a:rPr>
                        <a:t>2911</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800" kern="150" dirty="0">
                          <a:effectLst/>
                          <a:latin typeface="Arial" panose="020B0604020202020204" pitchFamily="34" charset="0"/>
                          <a:cs typeface="Arial" panose="020B0604020202020204" pitchFamily="34" charset="0"/>
                        </a:rPr>
                        <a:t>99</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800" kern="150" dirty="0">
                          <a:effectLst/>
                          <a:latin typeface="Arial" panose="020B0604020202020204" pitchFamily="34" charset="0"/>
                          <a:cs typeface="Arial" panose="020B0604020202020204" pitchFamily="34" charset="0"/>
                        </a:rPr>
                        <a:t>97</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800" kern="150" dirty="0">
                          <a:effectLst/>
                          <a:latin typeface="Arial" panose="020B0604020202020204" pitchFamily="34" charset="0"/>
                          <a:cs typeface="Arial" panose="020B0604020202020204" pitchFamily="34" charset="0"/>
                        </a:rPr>
                        <a:t>4</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81595136"/>
                  </a:ext>
                </a:extLst>
              </a:tr>
              <a:tr h="800100">
                <a:tc>
                  <a:txBody>
                    <a:bodyPr/>
                    <a:lstStyle/>
                    <a:p>
                      <a:pPr algn="ctr">
                        <a:lnSpc>
                          <a:spcPct val="107000"/>
                        </a:lnSpc>
                        <a:spcAft>
                          <a:spcPts val="0"/>
                        </a:spcAft>
                      </a:pPr>
                      <a:r>
                        <a:rPr lang="en-US" sz="1800" kern="150" dirty="0">
                          <a:effectLst/>
                          <a:latin typeface="Arial" panose="020B0604020202020204" pitchFamily="34" charset="0"/>
                          <a:cs typeface="Arial" panose="020B0604020202020204" pitchFamily="34" charset="0"/>
                        </a:rPr>
                        <a:t>RO506013167829</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800" kern="150" dirty="0">
                          <a:effectLst/>
                          <a:latin typeface="Arial" panose="020B0604020202020204" pitchFamily="34" charset="0"/>
                          <a:cs typeface="Arial" panose="020B0604020202020204" pitchFamily="34" charset="0"/>
                        </a:rPr>
                        <a:t>-813</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800" kern="150" dirty="0">
                          <a:effectLst/>
                          <a:latin typeface="Arial" panose="020B0604020202020204" pitchFamily="34" charset="0"/>
                          <a:cs typeface="Arial" panose="020B0604020202020204" pitchFamily="34" charset="0"/>
                        </a:rPr>
                        <a:t>3442</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800" kern="150" dirty="0">
                          <a:effectLst/>
                          <a:latin typeface="Arial" panose="020B0604020202020204" pitchFamily="34" charset="0"/>
                          <a:cs typeface="Arial" panose="020B0604020202020204" pitchFamily="34" charset="0"/>
                        </a:rPr>
                        <a:t>107</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800" kern="150" dirty="0">
                          <a:effectLst/>
                          <a:latin typeface="Arial" panose="020B0604020202020204" pitchFamily="34" charset="0"/>
                          <a:cs typeface="Arial" panose="020B0604020202020204" pitchFamily="34" charset="0"/>
                        </a:rPr>
                        <a:t>107</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800" kern="150" dirty="0">
                          <a:effectLst/>
                          <a:latin typeface="Arial" panose="020B0604020202020204" pitchFamily="34" charset="0"/>
                          <a:cs typeface="Arial" panose="020B0604020202020204" pitchFamily="34" charset="0"/>
                        </a:rPr>
                        <a:t>8</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32700309"/>
                  </a:ext>
                </a:extLst>
              </a:tr>
              <a:tr h="723900">
                <a:tc>
                  <a:txBody>
                    <a:bodyPr/>
                    <a:lstStyle/>
                    <a:p>
                      <a:pPr algn="ctr">
                        <a:lnSpc>
                          <a:spcPct val="107000"/>
                        </a:lnSpc>
                        <a:spcAft>
                          <a:spcPts val="0"/>
                        </a:spcAft>
                      </a:pPr>
                      <a:r>
                        <a:rPr lang="en-US" sz="1800" kern="150">
                          <a:effectLst/>
                          <a:latin typeface="Arial" panose="020B0604020202020204" pitchFamily="34" charset="0"/>
                          <a:cs typeface="Arial" panose="020B0604020202020204" pitchFamily="34" charset="0"/>
                        </a:rPr>
                        <a:t>RO504013167823</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800" kern="150">
                          <a:effectLst/>
                          <a:latin typeface="Arial" panose="020B0604020202020204" pitchFamily="34" charset="0"/>
                          <a:cs typeface="Arial" panose="020B0604020202020204" pitchFamily="34" charset="0"/>
                        </a:rPr>
                        <a:t>-267</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800" kern="150">
                          <a:effectLst/>
                          <a:latin typeface="Arial" panose="020B0604020202020204" pitchFamily="34" charset="0"/>
                          <a:cs typeface="Arial" panose="020B0604020202020204" pitchFamily="34" charset="0"/>
                        </a:rPr>
                        <a:t>2945</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800" kern="150">
                          <a:effectLst/>
                          <a:latin typeface="Arial" panose="020B0604020202020204" pitchFamily="34" charset="0"/>
                          <a:cs typeface="Arial" panose="020B0604020202020204" pitchFamily="34" charset="0"/>
                        </a:rPr>
                        <a:t>105</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800" kern="150" dirty="0">
                          <a:effectLst/>
                          <a:latin typeface="Arial" panose="020B0604020202020204" pitchFamily="34" charset="0"/>
                          <a:cs typeface="Arial" panose="020B0604020202020204" pitchFamily="34" charset="0"/>
                        </a:rPr>
                        <a:t>106</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800" kern="150" dirty="0">
                          <a:effectLst/>
                          <a:latin typeface="Arial" panose="020B0604020202020204" pitchFamily="34" charset="0"/>
                          <a:cs typeface="Arial" panose="020B0604020202020204" pitchFamily="34" charset="0"/>
                        </a:rPr>
                        <a:t>-11</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01170869"/>
                  </a:ext>
                </a:extLst>
              </a:tr>
              <a:tr h="590550">
                <a:tc>
                  <a:txBody>
                    <a:bodyPr/>
                    <a:lstStyle/>
                    <a:p>
                      <a:pPr algn="ctr">
                        <a:lnSpc>
                          <a:spcPct val="107000"/>
                        </a:lnSpc>
                        <a:spcAft>
                          <a:spcPts val="0"/>
                        </a:spcAft>
                      </a:pPr>
                      <a:r>
                        <a:rPr lang="en-US" sz="1800" kern="150" dirty="0">
                          <a:effectLst/>
                          <a:latin typeface="Arial" panose="020B0604020202020204" pitchFamily="34" charset="0"/>
                          <a:cs typeface="Arial" panose="020B0604020202020204" pitchFamily="34" charset="0"/>
                        </a:rPr>
                        <a:t>RO502013167830</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800" kern="150">
                          <a:effectLst/>
                          <a:latin typeface="Arial" panose="020B0604020202020204" pitchFamily="34" charset="0"/>
                          <a:cs typeface="Arial" panose="020B0604020202020204" pitchFamily="34" charset="0"/>
                        </a:rPr>
                        <a:t>285</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800" kern="150">
                          <a:effectLst/>
                          <a:latin typeface="Arial" panose="020B0604020202020204" pitchFamily="34" charset="0"/>
                          <a:cs typeface="Arial" panose="020B0604020202020204" pitchFamily="34" charset="0"/>
                        </a:rPr>
                        <a:t>2662</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800" kern="150">
                          <a:effectLst/>
                          <a:latin typeface="Arial" panose="020B0604020202020204" pitchFamily="34" charset="0"/>
                          <a:cs typeface="Arial" panose="020B0604020202020204" pitchFamily="34" charset="0"/>
                        </a:rPr>
                        <a:t>98</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800" kern="150" dirty="0">
                          <a:effectLst/>
                          <a:latin typeface="Arial" panose="020B0604020202020204" pitchFamily="34" charset="0"/>
                          <a:cs typeface="Arial" panose="020B0604020202020204" pitchFamily="34" charset="0"/>
                        </a:rPr>
                        <a:t>97</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800" kern="150" dirty="0">
                          <a:effectLst/>
                          <a:latin typeface="Arial" panose="020B0604020202020204" pitchFamily="34" charset="0"/>
                          <a:cs typeface="Arial" panose="020B0604020202020204" pitchFamily="34" charset="0"/>
                        </a:rPr>
                        <a:t>-40</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92413025"/>
                  </a:ext>
                </a:extLst>
              </a:tr>
              <a:tr h="666750">
                <a:tc>
                  <a:txBody>
                    <a:bodyPr/>
                    <a:lstStyle/>
                    <a:p>
                      <a:pPr algn="ctr">
                        <a:lnSpc>
                          <a:spcPct val="107000"/>
                        </a:lnSpc>
                        <a:spcAft>
                          <a:spcPts val="0"/>
                        </a:spcAft>
                      </a:pPr>
                      <a:r>
                        <a:rPr lang="en-US" sz="1800" kern="150" dirty="0">
                          <a:effectLst/>
                          <a:latin typeface="Arial" panose="020B0604020202020204" pitchFamily="34" charset="0"/>
                          <a:cs typeface="Arial" panose="020B0604020202020204" pitchFamily="34" charset="0"/>
                        </a:rPr>
                        <a:t>RO500013167834</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800" kern="150" dirty="0">
                          <a:effectLst/>
                          <a:latin typeface="Arial" panose="020B0604020202020204" pitchFamily="34" charset="0"/>
                          <a:cs typeface="Arial" panose="020B0604020202020204" pitchFamily="34" charset="0"/>
                        </a:rPr>
                        <a:t>-1555</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800" kern="150">
                          <a:effectLst/>
                          <a:latin typeface="Arial" panose="020B0604020202020204" pitchFamily="34" charset="0"/>
                          <a:cs typeface="Arial" panose="020B0604020202020204" pitchFamily="34" charset="0"/>
                        </a:rPr>
                        <a:t>2727</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800" kern="150">
                          <a:effectLst/>
                          <a:latin typeface="Arial" panose="020B0604020202020204" pitchFamily="34" charset="0"/>
                          <a:cs typeface="Arial" panose="020B0604020202020204" pitchFamily="34" charset="0"/>
                        </a:rPr>
                        <a:t>104</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800" kern="150" dirty="0">
                          <a:effectLst/>
                          <a:latin typeface="Arial" panose="020B0604020202020204" pitchFamily="34" charset="0"/>
                          <a:cs typeface="Arial" panose="020B0604020202020204" pitchFamily="34" charset="0"/>
                        </a:rPr>
                        <a:t>106</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800" kern="150" dirty="0">
                          <a:effectLst/>
                          <a:latin typeface="Arial" panose="020B0604020202020204" pitchFamily="34" charset="0"/>
                          <a:cs typeface="Arial" panose="020B0604020202020204" pitchFamily="34" charset="0"/>
                        </a:rPr>
                        <a:t>-36</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31496832"/>
                  </a:ext>
                </a:extLst>
              </a:tr>
            </a:tbl>
          </a:graphicData>
        </a:graphic>
      </p:graphicFrame>
      <p:pic>
        <p:nvPicPr>
          <p:cNvPr id="2" name="Imagine 1">
            <a:extLst>
              <a:ext uri="{FF2B5EF4-FFF2-40B4-BE49-F238E27FC236}">
                <a16:creationId xmlns:a16="http://schemas.microsoft.com/office/drawing/2014/main" id="{169E10F9-B763-0C51-DBE1-2D5CB7628B05}"/>
              </a:ext>
            </a:extLst>
          </p:cNvPr>
          <p:cNvPicPr>
            <a:picLocks noChangeAspect="1"/>
          </p:cNvPicPr>
          <p:nvPr/>
        </p:nvPicPr>
        <p:blipFill>
          <a:blip r:embed="rId6"/>
          <a:stretch>
            <a:fillRect/>
          </a:stretch>
        </p:blipFill>
        <p:spPr>
          <a:xfrm>
            <a:off x="27005094" y="662544"/>
            <a:ext cx="3708266" cy="4051603"/>
          </a:xfrm>
          <a:prstGeom prst="rect">
            <a:avLst/>
          </a:prstGeom>
        </p:spPr>
      </p:pic>
    </p:spTree>
    <p:extLst>
      <p:ext uri="{BB962C8B-B14F-4D97-AF65-F5344CB8AC3E}">
        <p14:creationId xmlns:p14="http://schemas.microsoft.com/office/powerpoint/2010/main" val="1478231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2888" y="5900769"/>
            <a:ext cx="32396400"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91896" y="6550353"/>
            <a:ext cx="28776842" cy="1938992"/>
          </a:xfrm>
          <a:prstGeom prst="rect">
            <a:avLst/>
          </a:prstGeom>
          <a:noFill/>
        </p:spPr>
        <p:txBody>
          <a:bodyPr wrap="square" rtlCol="0">
            <a:spAutoFit/>
          </a:bodyPr>
          <a:lstStyle/>
          <a:p>
            <a:pPr algn="ctr"/>
            <a:r>
              <a:rPr lang="en-GB" sz="6000" b="1" dirty="0">
                <a:latin typeface="Arial" charset="0"/>
                <a:ea typeface="Arial" charset="0"/>
                <a:cs typeface="Arial" charset="0"/>
              </a:rPr>
              <a:t>Research on extending the functional longevity of high-milk producing Holstein cows, considering the study of factors influencing this trait</a:t>
            </a:r>
          </a:p>
        </p:txBody>
      </p:sp>
      <p:sp>
        <p:nvSpPr>
          <p:cNvPr id="19" name="TextBox 18"/>
          <p:cNvSpPr txBox="1"/>
          <p:nvPr/>
        </p:nvSpPr>
        <p:spPr>
          <a:xfrm>
            <a:off x="1771853" y="8660612"/>
            <a:ext cx="28359197" cy="646331"/>
          </a:xfrm>
          <a:prstGeom prst="rect">
            <a:avLst/>
          </a:prstGeom>
          <a:noFill/>
        </p:spPr>
        <p:txBody>
          <a:bodyPr wrap="square" rtlCol="0">
            <a:spAutoFit/>
          </a:bodyPr>
          <a:lstStyle/>
          <a:p>
            <a:pPr algn="r"/>
            <a:r>
              <a:rPr lang="en-US" sz="3600" b="1" dirty="0">
                <a:latin typeface="Arial" charset="0"/>
                <a:ea typeface="Arial" charset="0"/>
                <a:cs typeface="Arial" charset="0"/>
              </a:rPr>
              <a:t>Bara Mircea, Riza Mihaela, </a:t>
            </a:r>
            <a:r>
              <a:rPr lang="en-US" sz="3600" b="1" dirty="0" err="1">
                <a:latin typeface="Arial" charset="0"/>
                <a:ea typeface="Arial" charset="0"/>
                <a:cs typeface="Arial" charset="0"/>
              </a:rPr>
              <a:t>Ștefănescu</a:t>
            </a:r>
            <a:r>
              <a:rPr lang="en-US" sz="3600" b="1" dirty="0">
                <a:latin typeface="Arial" charset="0"/>
                <a:ea typeface="Arial" charset="0"/>
                <a:cs typeface="Arial" charset="0"/>
              </a:rPr>
              <a:t> Ion, </a:t>
            </a:r>
            <a:r>
              <a:rPr lang="en-US" sz="3600" b="1" dirty="0" err="1">
                <a:latin typeface="Arial" charset="0"/>
                <a:ea typeface="Arial" charset="0"/>
                <a:cs typeface="Arial" charset="0"/>
              </a:rPr>
              <a:t>Dunăreanu</a:t>
            </a:r>
            <a:r>
              <a:rPr lang="en-US" sz="3600" b="1" dirty="0">
                <a:latin typeface="Arial" charset="0"/>
                <a:ea typeface="Arial" charset="0"/>
                <a:cs typeface="Arial" charset="0"/>
              </a:rPr>
              <a:t> Ioana-Claudia</a:t>
            </a:r>
          </a:p>
        </p:txBody>
      </p:sp>
      <p:sp>
        <p:nvSpPr>
          <p:cNvPr id="20" name="TextBox 19"/>
          <p:cNvSpPr txBox="1"/>
          <p:nvPr/>
        </p:nvSpPr>
        <p:spPr>
          <a:xfrm>
            <a:off x="1746653" y="10500243"/>
            <a:ext cx="28776842" cy="3662541"/>
          </a:xfrm>
          <a:prstGeom prst="rect">
            <a:avLst/>
          </a:prstGeom>
          <a:noFill/>
        </p:spPr>
        <p:txBody>
          <a:bodyPr wrap="square" rtlCol="0">
            <a:spAutoFit/>
          </a:bodyPr>
          <a:lstStyle/>
          <a:p>
            <a:r>
              <a:rPr lang="ro-RO" sz="4000" b="1" dirty="0">
                <a:latin typeface="Arial" charset="0"/>
                <a:ea typeface="Arial" charset="0"/>
                <a:cs typeface="Arial" charset="0"/>
              </a:rPr>
              <a:t>INTRODUCTION:</a:t>
            </a:r>
            <a:r>
              <a:rPr lang="en-US" sz="4000" b="1" dirty="0">
                <a:latin typeface="Arial" charset="0"/>
                <a:ea typeface="Arial" charset="0"/>
                <a:cs typeface="Arial" charset="0"/>
              </a:rPr>
              <a:t> </a:t>
            </a:r>
            <a:endParaRPr lang="ro-RO" sz="4000" b="1" dirty="0">
              <a:latin typeface="Arial" charset="0"/>
              <a:ea typeface="Arial" charset="0"/>
              <a:cs typeface="Arial" charset="0"/>
            </a:endParaRPr>
          </a:p>
          <a:p>
            <a:pPr algn="just"/>
            <a:r>
              <a:rPr lang="en-GB" sz="3200" b="1" dirty="0">
                <a:latin typeface="Arial" charset="0"/>
                <a:ea typeface="Arial" charset="0"/>
                <a:cs typeface="Arial" charset="0"/>
              </a:rPr>
              <a:t>Longevity is a trait that is affected by multiple factors, such as parity, reproductive performance, conformation traits, but also external factors (management, nutrition, feed costs, milk price and replacement heifers). The work aims to improve functional longevity by increasing the number of lactations per cow, as a result the need for replacement will be reduced, therefore reducing GHG emissions. The causes of the reforms will be assessed: The challenge is to age cows correctly to ensure their long-term well-being and health. Prolonged longevity of cows is essential to reduce environmental impact. Genomic selection for increasing longevity is effective and should be practiced in the selection of partners for artificial insemination.</a:t>
            </a:r>
            <a:endParaRPr lang="ro-RO" sz="3200" b="1" dirty="0">
              <a:latin typeface="Arial" charset="0"/>
              <a:ea typeface="Arial" charset="0"/>
              <a:cs typeface="Arial" charset="0"/>
            </a:endParaRPr>
          </a:p>
        </p:txBody>
      </p:sp>
      <p:sp>
        <p:nvSpPr>
          <p:cNvPr id="21" name="TextBox 20"/>
          <p:cNvSpPr txBox="1"/>
          <p:nvPr/>
        </p:nvSpPr>
        <p:spPr>
          <a:xfrm>
            <a:off x="1694609" y="14162784"/>
            <a:ext cx="28776842" cy="6124754"/>
          </a:xfrm>
          <a:prstGeom prst="rect">
            <a:avLst/>
          </a:prstGeom>
          <a:noFill/>
        </p:spPr>
        <p:txBody>
          <a:bodyPr wrap="square" rtlCol="0">
            <a:spAutoFit/>
          </a:bodyPr>
          <a:lstStyle/>
          <a:p>
            <a:r>
              <a:rPr lang="ro-RO" sz="4000" b="1" dirty="0">
                <a:latin typeface="Arial" charset="0"/>
                <a:ea typeface="Arial" charset="0"/>
                <a:cs typeface="Arial" charset="0"/>
              </a:rPr>
              <a:t>MATERIAL ŞI METHODS</a:t>
            </a:r>
          </a:p>
          <a:p>
            <a:pPr algn="just"/>
            <a:r>
              <a:rPr lang="en-GB" sz="3200" b="1" dirty="0">
                <a:latin typeface="Arial" charset="0"/>
                <a:ea typeface="Arial" charset="0"/>
                <a:cs typeface="Arial" charset="0"/>
              </a:rPr>
              <a:t>The research was conducted on the experimental group established in the dairy cow farm at the Agricultural Research and Development Station (</a:t>
            </a:r>
            <a:r>
              <a:rPr lang="ro-RO" sz="3200" b="1" dirty="0">
                <a:latin typeface="Arial" charset="0"/>
                <a:ea typeface="Arial" charset="0"/>
                <a:cs typeface="Arial" charset="0"/>
              </a:rPr>
              <a:t>ARDS</a:t>
            </a:r>
            <a:r>
              <a:rPr lang="en-GB" sz="3200" b="1" dirty="0">
                <a:latin typeface="Arial" charset="0"/>
                <a:ea typeface="Arial" charset="0"/>
                <a:cs typeface="Arial" charset="0"/>
              </a:rPr>
              <a:t>) </a:t>
            </a:r>
            <a:r>
              <a:rPr lang="en-GB" sz="3200" b="1" dirty="0" err="1">
                <a:latin typeface="Arial" charset="0"/>
                <a:ea typeface="Arial" charset="0"/>
                <a:cs typeface="Arial" charset="0"/>
              </a:rPr>
              <a:t>Şimnic</a:t>
            </a:r>
            <a:r>
              <a:rPr lang="en-GB" sz="3200" b="1" dirty="0">
                <a:latin typeface="Arial" charset="0"/>
                <a:ea typeface="Arial" charset="0"/>
                <a:cs typeface="Arial" charset="0"/>
              </a:rPr>
              <a:t>, the experimental group consisted of the best 50 cows that were evaluated according to the reproductive characteristics of production and health. In the selection works, the genomic selection was prioritized, after which the bull mothers were identified and the nomination as breeding bulls of those selected for the production of semen was made. The management and environmental conditions that can influence the longevity of Holstein cows were studied.</a:t>
            </a:r>
            <a:r>
              <a:rPr lang="ro-RO" sz="3200" b="1" dirty="0">
                <a:latin typeface="Arial" charset="0"/>
                <a:ea typeface="Arial" charset="0"/>
                <a:cs typeface="Arial" charset="0"/>
              </a:rPr>
              <a:t> </a:t>
            </a:r>
            <a:r>
              <a:rPr lang="en-GB" sz="3200" b="1" dirty="0">
                <a:latin typeface="Arial" charset="0"/>
                <a:ea typeface="Arial" charset="0"/>
                <a:cs typeface="Arial" charset="0"/>
              </a:rPr>
              <a:t>The effect of extending the longevity of the cows studied by one lactation.</a:t>
            </a:r>
            <a:r>
              <a:rPr lang="ro-RO" sz="3200" b="1" dirty="0">
                <a:latin typeface="Arial" charset="0"/>
                <a:ea typeface="Arial" charset="0"/>
                <a:cs typeface="Arial" charset="0"/>
              </a:rPr>
              <a:t> </a:t>
            </a:r>
            <a:r>
              <a:rPr lang="en-GB" sz="3200" b="1" dirty="0">
                <a:latin typeface="Arial" charset="0"/>
                <a:ea typeface="Arial" charset="0"/>
                <a:cs typeface="Arial" charset="0"/>
              </a:rPr>
              <a:t>The study on the economic impact through different approaches to improving the growth performance of replacement and reproductive young of dairy cows.</a:t>
            </a:r>
            <a:r>
              <a:rPr lang="ro-RO" sz="3200" b="1" dirty="0">
                <a:latin typeface="Arial" charset="0"/>
                <a:ea typeface="Arial" charset="0"/>
                <a:cs typeface="Arial" charset="0"/>
              </a:rPr>
              <a:t> </a:t>
            </a:r>
            <a:r>
              <a:rPr lang="en-GB" sz="3200" b="1" dirty="0">
                <a:latin typeface="Arial" charset="0"/>
                <a:ea typeface="Arial" charset="0"/>
                <a:cs typeface="Arial" charset="0"/>
              </a:rPr>
              <a:t>Obtaining and disseminating valuable genetic material regarding the functional longevity trait.</a:t>
            </a:r>
            <a:r>
              <a:rPr lang="ro-RO" sz="3200" b="1" dirty="0">
                <a:latin typeface="Arial" charset="0"/>
                <a:ea typeface="Arial" charset="0"/>
                <a:cs typeface="Arial" charset="0"/>
              </a:rPr>
              <a:t> </a:t>
            </a:r>
            <a:r>
              <a:rPr lang="en-GB" sz="3200" b="1" dirty="0">
                <a:latin typeface="Arial" charset="0"/>
                <a:ea typeface="Arial" charset="0"/>
                <a:cs typeface="Arial" charset="0"/>
              </a:rPr>
              <a:t>Obtaining dairy cows with valuable genetics for milk production with superior characteristics regarding functional longevity.</a:t>
            </a:r>
            <a:r>
              <a:rPr lang="ro-RO" sz="3200" b="1" dirty="0">
                <a:latin typeface="Arial" charset="0"/>
                <a:ea typeface="Arial" charset="0"/>
                <a:cs typeface="Arial" charset="0"/>
              </a:rPr>
              <a:t> </a:t>
            </a:r>
            <a:r>
              <a:rPr lang="en-GB" sz="3200" b="1" dirty="0">
                <a:latin typeface="Arial" charset="0"/>
                <a:ea typeface="Arial" charset="0"/>
                <a:cs typeface="Arial" charset="0"/>
              </a:rPr>
              <a:t>Obtaining two bulls coded by the National Animal Husbandry Agency (ANZ) for artificial insemination with positive certified genetic value for the functional longevity trait.</a:t>
            </a:r>
            <a:r>
              <a:rPr lang="ro-RO" sz="3200" b="1" dirty="0">
                <a:latin typeface="Arial" charset="0"/>
                <a:ea typeface="Arial" charset="0"/>
                <a:cs typeface="Arial" charset="0"/>
              </a:rPr>
              <a:t> </a:t>
            </a:r>
            <a:r>
              <a:rPr lang="en-GB" sz="3200" b="1" dirty="0">
                <a:latin typeface="Arial" charset="0"/>
                <a:ea typeface="Arial" charset="0"/>
                <a:cs typeface="Arial" charset="0"/>
              </a:rPr>
              <a:t>Dissemination in cow farms of 3000 doses of frozen semen from bulls with positive breeding value for the functional longevity trait.</a:t>
            </a:r>
            <a:r>
              <a:rPr lang="ro-RO" sz="3200" b="1" dirty="0">
                <a:latin typeface="Arial" charset="0"/>
                <a:ea typeface="Arial" charset="0"/>
                <a:cs typeface="Arial" charset="0"/>
              </a:rPr>
              <a:t> </a:t>
            </a:r>
            <a:r>
              <a:rPr lang="en-GB" sz="3200" b="1" dirty="0">
                <a:latin typeface="Arial" charset="0"/>
                <a:ea typeface="Arial" charset="0"/>
                <a:cs typeface="Arial" charset="0"/>
              </a:rPr>
              <a:t>The effect of extending the longevity of the cows studied by one lactation.</a:t>
            </a:r>
            <a:endParaRPr lang="ro-RO" sz="3200" b="1" dirty="0">
              <a:latin typeface="Arial" charset="0"/>
              <a:ea typeface="Arial" charset="0"/>
              <a:cs typeface="Arial" charset="0"/>
            </a:endParaRPr>
          </a:p>
        </p:txBody>
      </p:sp>
      <p:sp>
        <p:nvSpPr>
          <p:cNvPr id="22" name="TextBox 21"/>
          <p:cNvSpPr txBox="1"/>
          <p:nvPr/>
        </p:nvSpPr>
        <p:spPr>
          <a:xfrm>
            <a:off x="1561287" y="20353993"/>
            <a:ext cx="29072650" cy="11972508"/>
          </a:xfrm>
          <a:prstGeom prst="rect">
            <a:avLst/>
          </a:prstGeom>
          <a:noFill/>
        </p:spPr>
        <p:txBody>
          <a:bodyPr wrap="square" rtlCol="0">
            <a:spAutoFit/>
          </a:bodyPr>
          <a:lstStyle/>
          <a:p>
            <a:r>
              <a:rPr lang="ro-RO" sz="3600" b="1" dirty="0">
                <a:latin typeface="Arial" charset="0"/>
                <a:ea typeface="Arial" charset="0"/>
                <a:cs typeface="Arial" charset="0"/>
              </a:rPr>
              <a:t>RESULTS AND DISCUSSIONS </a:t>
            </a:r>
          </a:p>
          <a:p>
            <a:r>
              <a:rPr lang="en-GB" sz="3200" b="1" dirty="0">
                <a:latin typeface="Arial" charset="0"/>
                <a:ea typeface="Arial" charset="0"/>
                <a:cs typeface="Arial" charset="0"/>
              </a:rPr>
              <a:t>Table 1. Result of genotyping of cows from the experimental group from the ARDS Șimnic</a:t>
            </a:r>
            <a:r>
              <a:rPr lang="ro-RO" sz="3200" b="1" dirty="0">
                <a:latin typeface="Arial" charset="0"/>
                <a:ea typeface="Arial" charset="0"/>
                <a:cs typeface="Arial" charset="0"/>
              </a:rPr>
              <a:t> </a:t>
            </a:r>
          </a:p>
          <a:p>
            <a:r>
              <a:rPr lang="en-GB" sz="3200" b="1" dirty="0">
                <a:latin typeface="Arial" charset="0"/>
                <a:ea typeface="Arial" charset="0"/>
                <a:cs typeface="Arial" charset="0"/>
              </a:rPr>
              <a:t> </a:t>
            </a:r>
            <a:r>
              <a:rPr lang="ro-RO" sz="3200" b="1" dirty="0">
                <a:latin typeface="Arial" charset="0"/>
                <a:ea typeface="Arial" charset="0"/>
                <a:cs typeface="Arial" charset="0"/>
              </a:rPr>
              <a:t>                                                                                                                                                           </a:t>
            </a:r>
            <a:r>
              <a:rPr lang="en-GB" sz="3200" b="1" dirty="0">
                <a:latin typeface="Arial" charset="0"/>
                <a:ea typeface="Arial" charset="0"/>
                <a:cs typeface="Arial" charset="0"/>
              </a:rPr>
              <a:t>Table 2. Results of genotyped bulls from the ARDS Șimnic</a:t>
            </a:r>
            <a:endParaRPr lang="ro-RO" sz="3200" b="1" dirty="0">
              <a:latin typeface="Arial" charset="0"/>
              <a:ea typeface="Arial" charset="0"/>
              <a:cs typeface="Arial" charset="0"/>
            </a:endParaRPr>
          </a:p>
          <a:p>
            <a:endParaRPr lang="ro-RO" sz="3200" b="1" dirty="0">
              <a:latin typeface="Arial" charset="0"/>
              <a:ea typeface="Arial" charset="0"/>
              <a:cs typeface="Arial" charset="0"/>
            </a:endParaRPr>
          </a:p>
          <a:p>
            <a:endParaRPr lang="ro-RO" sz="3200" b="1" dirty="0">
              <a:latin typeface="Arial" charset="0"/>
              <a:ea typeface="Arial" charset="0"/>
              <a:cs typeface="Arial" charset="0"/>
            </a:endParaRPr>
          </a:p>
          <a:p>
            <a:endParaRPr lang="ro-RO" sz="3200" b="1" dirty="0">
              <a:latin typeface="Arial" charset="0"/>
              <a:ea typeface="Arial" charset="0"/>
              <a:cs typeface="Arial" charset="0"/>
            </a:endParaRPr>
          </a:p>
          <a:p>
            <a:endParaRPr lang="ro-RO" sz="3200" b="1" dirty="0">
              <a:latin typeface="Arial" charset="0"/>
              <a:ea typeface="Arial" charset="0"/>
              <a:cs typeface="Arial" charset="0"/>
            </a:endParaRPr>
          </a:p>
          <a:p>
            <a:endParaRPr lang="ro-RO" sz="3200" b="1" dirty="0">
              <a:latin typeface="Arial" charset="0"/>
              <a:ea typeface="Arial" charset="0"/>
              <a:cs typeface="Arial" charset="0"/>
            </a:endParaRPr>
          </a:p>
          <a:p>
            <a:endParaRPr lang="ro-RO" sz="3200" b="1" dirty="0">
              <a:latin typeface="Arial" charset="0"/>
              <a:ea typeface="Arial" charset="0"/>
              <a:cs typeface="Arial" charset="0"/>
            </a:endParaRPr>
          </a:p>
          <a:p>
            <a:endParaRPr lang="ro-RO" sz="3200" b="1" dirty="0">
              <a:latin typeface="Arial" charset="0"/>
              <a:ea typeface="Arial" charset="0"/>
              <a:cs typeface="Arial" charset="0"/>
            </a:endParaRPr>
          </a:p>
          <a:p>
            <a:endParaRPr lang="ro-RO" sz="3200" b="1" dirty="0">
              <a:latin typeface="Arial" charset="0"/>
              <a:ea typeface="Arial" charset="0"/>
              <a:cs typeface="Arial" charset="0"/>
            </a:endParaRPr>
          </a:p>
          <a:p>
            <a:endParaRPr lang="ro-RO" sz="3200" b="1" dirty="0">
              <a:latin typeface="Arial" charset="0"/>
              <a:ea typeface="Arial" charset="0"/>
              <a:cs typeface="Arial" charset="0"/>
            </a:endParaRPr>
          </a:p>
          <a:p>
            <a:endParaRPr lang="ro-RO" sz="3200" b="1" dirty="0">
              <a:latin typeface="Arial" charset="0"/>
              <a:ea typeface="Arial" charset="0"/>
              <a:cs typeface="Arial" charset="0"/>
            </a:endParaRPr>
          </a:p>
          <a:p>
            <a:endParaRPr lang="ro-RO" sz="3200" b="1" dirty="0">
              <a:latin typeface="Arial" charset="0"/>
              <a:ea typeface="Arial" charset="0"/>
              <a:cs typeface="Arial" charset="0"/>
            </a:endParaRPr>
          </a:p>
          <a:p>
            <a:endParaRPr lang="ro-RO" sz="3200" b="1" dirty="0">
              <a:latin typeface="Arial" charset="0"/>
              <a:ea typeface="Arial" charset="0"/>
              <a:cs typeface="Arial" charset="0"/>
            </a:endParaRPr>
          </a:p>
          <a:p>
            <a:endParaRPr lang="ro-RO" sz="3200" b="1" dirty="0">
              <a:latin typeface="Arial" charset="0"/>
              <a:ea typeface="Arial" charset="0"/>
              <a:cs typeface="Arial" charset="0"/>
            </a:endParaRPr>
          </a:p>
          <a:p>
            <a:endParaRPr lang="ro-RO" sz="3200" b="1" dirty="0">
              <a:latin typeface="Arial" charset="0"/>
              <a:ea typeface="Arial" charset="0"/>
              <a:cs typeface="Arial" charset="0"/>
            </a:endParaRPr>
          </a:p>
          <a:p>
            <a:endParaRPr lang="ro-RO" sz="3200" b="1" dirty="0">
              <a:latin typeface="Arial" charset="0"/>
              <a:ea typeface="Arial" charset="0"/>
              <a:cs typeface="Arial" charset="0"/>
            </a:endParaRPr>
          </a:p>
          <a:p>
            <a:endParaRPr lang="ro-RO" sz="3200" b="1" dirty="0">
              <a:latin typeface="Arial" charset="0"/>
              <a:ea typeface="Arial" charset="0"/>
              <a:cs typeface="Arial" charset="0"/>
            </a:endParaRPr>
          </a:p>
          <a:p>
            <a:endParaRPr lang="ro-RO" sz="3200" b="1" dirty="0">
              <a:latin typeface="Arial" charset="0"/>
              <a:ea typeface="Arial" charset="0"/>
              <a:cs typeface="Arial" charset="0"/>
            </a:endParaRPr>
          </a:p>
          <a:p>
            <a:endParaRPr lang="ro-RO" sz="3200" b="1" dirty="0">
              <a:latin typeface="Arial" charset="0"/>
              <a:ea typeface="Arial" charset="0"/>
              <a:cs typeface="Arial" charset="0"/>
            </a:endParaRPr>
          </a:p>
          <a:p>
            <a:endParaRPr lang="ro-RO" sz="3200" b="1" dirty="0">
              <a:latin typeface="Arial" charset="0"/>
              <a:ea typeface="Arial" charset="0"/>
              <a:cs typeface="Arial" charset="0"/>
            </a:endParaRPr>
          </a:p>
          <a:p>
            <a:pPr algn="just"/>
            <a:r>
              <a:rPr lang="en-GB" sz="3200" b="1" dirty="0">
                <a:latin typeface="Arial" charset="0"/>
                <a:ea typeface="Arial" charset="0"/>
                <a:cs typeface="Arial" charset="0"/>
              </a:rPr>
              <a:t>Bulls with registration number *RO505013167839 Name RUBIN code ANZ.20264 and RO509013167844 Name JAD code ANZ.20263 were selected for obtaining frozen semen according to EU norms</a:t>
            </a:r>
            <a:r>
              <a:rPr lang="ro-RO" sz="3200" b="1" dirty="0">
                <a:latin typeface="Arial" charset="0"/>
                <a:ea typeface="Arial" charset="0"/>
                <a:cs typeface="Arial" charset="0"/>
              </a:rPr>
              <a:t>.</a:t>
            </a:r>
          </a:p>
        </p:txBody>
      </p:sp>
      <p:sp>
        <p:nvSpPr>
          <p:cNvPr id="23" name="TextBox 22"/>
          <p:cNvSpPr txBox="1"/>
          <p:nvPr/>
        </p:nvSpPr>
        <p:spPr>
          <a:xfrm>
            <a:off x="1571736" y="32624175"/>
            <a:ext cx="29304738" cy="3662541"/>
          </a:xfrm>
          <a:prstGeom prst="rect">
            <a:avLst/>
          </a:prstGeom>
          <a:noFill/>
        </p:spPr>
        <p:txBody>
          <a:bodyPr wrap="square" rtlCol="0">
            <a:spAutoFit/>
          </a:bodyPr>
          <a:lstStyle/>
          <a:p>
            <a:r>
              <a:rPr lang="ro-RO" sz="4000" b="1" dirty="0">
                <a:latin typeface="Arial" charset="0"/>
                <a:ea typeface="Arial" charset="0"/>
                <a:cs typeface="Arial" charset="0"/>
              </a:rPr>
              <a:t>CONCLUSIONS</a:t>
            </a:r>
          </a:p>
          <a:p>
            <a:pPr algn="just"/>
            <a:r>
              <a:rPr lang="en-GB" sz="3200" dirty="0">
                <a:latin typeface="Arial" charset="0"/>
                <a:ea typeface="Arial" charset="0"/>
                <a:cs typeface="Arial" charset="0"/>
              </a:rPr>
              <a:t>40 cows were genotyped (genomic tests with a precision of 50,000) in order to identify and rank the cows in order to establish candidates and bull mothers.</a:t>
            </a:r>
            <a:r>
              <a:rPr lang="ro-RO" sz="3200" dirty="0">
                <a:latin typeface="Arial" charset="0"/>
                <a:ea typeface="Arial" charset="0"/>
                <a:cs typeface="Arial" charset="0"/>
              </a:rPr>
              <a:t> </a:t>
            </a:r>
            <a:r>
              <a:rPr lang="en-GB" sz="3200" dirty="0">
                <a:latin typeface="Arial" charset="0"/>
                <a:ea typeface="Arial" charset="0"/>
                <a:cs typeface="Arial" charset="0"/>
              </a:rPr>
              <a:t>Future bull mothers were selected that were planned for artificial insemination with bulls with high breeding value, especially with a positive value regarding the longevity trait.</a:t>
            </a:r>
            <a:r>
              <a:rPr lang="ro-RO" sz="3200" dirty="0">
                <a:latin typeface="Arial" charset="0"/>
                <a:ea typeface="Arial" charset="0"/>
                <a:cs typeface="Arial" charset="0"/>
              </a:rPr>
              <a:t> </a:t>
            </a:r>
            <a:r>
              <a:rPr lang="en-GB" sz="3200" dirty="0">
                <a:latin typeface="Arial" charset="0"/>
                <a:ea typeface="Arial" charset="0"/>
                <a:cs typeface="Arial" charset="0"/>
              </a:rPr>
              <a:t>Bulls and females were obtained following directed reproduction with bulls intended for the purpose pursued in the research.</a:t>
            </a:r>
            <a:r>
              <a:rPr lang="ro-RO" sz="3200" dirty="0">
                <a:latin typeface="Arial" charset="0"/>
                <a:ea typeface="Arial" charset="0"/>
                <a:cs typeface="Arial" charset="0"/>
              </a:rPr>
              <a:t> </a:t>
            </a:r>
            <a:r>
              <a:rPr lang="en-GB" sz="3200" dirty="0">
                <a:latin typeface="Arial" charset="0"/>
                <a:ea typeface="Arial" charset="0"/>
                <a:cs typeface="Arial" charset="0"/>
              </a:rPr>
              <a:t>The selected bulls were genotyped with a precision of 50,000 for ranking in order to continue the stages of testing, coding, and harvesting of </a:t>
            </a:r>
            <a:r>
              <a:rPr lang="ro-RO" sz="3200" dirty="0" err="1">
                <a:latin typeface="Arial" charset="0"/>
                <a:ea typeface="Arial" charset="0"/>
                <a:cs typeface="Arial" charset="0"/>
              </a:rPr>
              <a:t>frozen</a:t>
            </a:r>
            <a:r>
              <a:rPr lang="ro-RO" sz="3200" dirty="0">
                <a:latin typeface="Arial" charset="0"/>
                <a:ea typeface="Arial" charset="0"/>
                <a:cs typeface="Arial" charset="0"/>
              </a:rPr>
              <a:t> semen</a:t>
            </a:r>
            <a:r>
              <a:rPr lang="en-GB" sz="3200" dirty="0">
                <a:latin typeface="Arial" charset="0"/>
                <a:ea typeface="Arial" charset="0"/>
                <a:cs typeface="Arial" charset="0"/>
              </a:rPr>
              <a:t>.1500 doses of </a:t>
            </a:r>
            <a:r>
              <a:rPr lang="ro-RO" sz="3200" dirty="0" err="1">
                <a:latin typeface="Arial" charset="0"/>
                <a:ea typeface="Arial" charset="0"/>
                <a:cs typeface="Arial" charset="0"/>
              </a:rPr>
              <a:t>frozen</a:t>
            </a:r>
            <a:r>
              <a:rPr lang="ro-RO" sz="3200" dirty="0">
                <a:latin typeface="Arial" charset="0"/>
                <a:ea typeface="Arial" charset="0"/>
                <a:cs typeface="Arial" charset="0"/>
              </a:rPr>
              <a:t> semen</a:t>
            </a:r>
            <a:r>
              <a:rPr lang="en-GB" sz="3200" dirty="0">
                <a:latin typeface="Arial" charset="0"/>
                <a:ea typeface="Arial" charset="0"/>
                <a:cs typeface="Arial" charset="0"/>
              </a:rPr>
              <a:t>were obtained. from each bull, which were distributed free of charge to cattle breeders' associations to be used on dairy farms in the direction of disseminating the genetic progress obtained regarding the breeding value for longevity, an objective proposed in this research.</a:t>
            </a:r>
            <a:endParaRPr lang="ro-RO" sz="3200" dirty="0">
              <a:latin typeface="Arial" charset="0"/>
              <a:ea typeface="Arial" charset="0"/>
              <a:cs typeface="Arial" charset="0"/>
            </a:endParaRPr>
          </a:p>
        </p:txBody>
      </p:sp>
      <p:cxnSp>
        <p:nvCxnSpPr>
          <p:cNvPr id="24" name="Straight Connector 23"/>
          <p:cNvCxnSpPr/>
          <p:nvPr/>
        </p:nvCxnSpPr>
        <p:spPr>
          <a:xfrm>
            <a:off x="2888" y="5982059"/>
            <a:ext cx="32396400"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88" y="6123345"/>
            <a:ext cx="323964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74336" y="1684421"/>
            <a:ext cx="21945600" cy="4708981"/>
          </a:xfrm>
          <a:prstGeom prst="rect">
            <a:avLst/>
          </a:prstGeom>
          <a:noFill/>
        </p:spPr>
        <p:txBody>
          <a:bodyPr wrap="square" rtlCol="0">
            <a:spAutoFit/>
          </a:bodyPr>
          <a:lstStyle/>
          <a:p>
            <a:pPr algn="ctr"/>
            <a:r>
              <a:rPr lang="en-US" sz="6000" b="1" dirty="0">
                <a:latin typeface="Arial Black" panose="020B0A04020102020204" pitchFamily="34" charset="0"/>
              </a:rPr>
              <a:t>The 5th Edition of the Annual Conference</a:t>
            </a:r>
          </a:p>
          <a:p>
            <a:pPr algn="ctr"/>
            <a:r>
              <a:rPr lang="en-US" sz="6000" b="1" dirty="0">
                <a:latin typeface="Arial Black" panose="020B0A04020102020204" pitchFamily="34" charset="0"/>
              </a:rPr>
              <a:t>“Romanian agricultural and forestry research: achievements and </a:t>
            </a:r>
            <a:r>
              <a:rPr lang="en-US" sz="6000" b="1" dirty="0" err="1">
                <a:latin typeface="Arial Black" panose="020B0A04020102020204" pitchFamily="34" charset="0"/>
              </a:rPr>
              <a:t>prospectives</a:t>
            </a:r>
            <a:r>
              <a:rPr lang="en-US" sz="6000" b="1" dirty="0">
                <a:latin typeface="Arial Black" panose="020B0A04020102020204" pitchFamily="34" charset="0"/>
              </a:rPr>
              <a:t>” </a:t>
            </a:r>
            <a:endParaRPr lang="ro-RO" sz="6000" b="1" dirty="0">
              <a:latin typeface="Arial Black" panose="020B0A04020102020204" pitchFamily="34" charset="0"/>
            </a:endParaRPr>
          </a:p>
          <a:p>
            <a:pPr algn="ctr"/>
            <a:r>
              <a:rPr lang="en-US" sz="6000" b="1" dirty="0">
                <a:latin typeface="Arial Black" panose="020B0A04020102020204" pitchFamily="34" charset="0"/>
              </a:rPr>
              <a:t>May 28, 2026</a:t>
            </a:r>
          </a:p>
          <a:p>
            <a:endParaRPr lang="en-US" sz="6000" dirty="0"/>
          </a:p>
        </p:txBody>
      </p:sp>
      <p:sp>
        <p:nvSpPr>
          <p:cNvPr id="16" name="TextBox 15"/>
          <p:cNvSpPr txBox="1"/>
          <p:nvPr/>
        </p:nvSpPr>
        <p:spPr>
          <a:xfrm>
            <a:off x="27651456" y="1684421"/>
            <a:ext cx="3017282" cy="3046988"/>
          </a:xfrm>
          <a:prstGeom prst="rect">
            <a:avLst/>
          </a:prstGeom>
          <a:noFill/>
        </p:spPr>
        <p:txBody>
          <a:bodyPr wrap="square" rtlCol="0">
            <a:spAutoFit/>
          </a:bodyPr>
          <a:lstStyle/>
          <a:p>
            <a:endParaRPr lang="ro-RO" sz="4800" dirty="0"/>
          </a:p>
          <a:p>
            <a:endParaRPr lang="ro-RO" sz="4800" dirty="0"/>
          </a:p>
          <a:p>
            <a:endParaRPr lang="ro-RO" sz="4800" dirty="0"/>
          </a:p>
          <a:p>
            <a:endParaRPr lang="en-US" sz="4800" dirty="0"/>
          </a:p>
        </p:txBody>
      </p:sp>
      <p:pic>
        <p:nvPicPr>
          <p:cNvPr id="26" name="Picture 25"/>
          <p:cNvPicPr/>
          <p:nvPr/>
        </p:nvPicPr>
        <p:blipFill>
          <a:blip r:embed="rId2">
            <a:extLst>
              <a:ext uri="{28A0092B-C50C-407E-A947-70E740481C1C}">
                <a14:useLocalDpi xmlns:a14="http://schemas.microsoft.com/office/drawing/2010/main" val="0"/>
              </a:ext>
            </a:extLst>
          </a:blip>
          <a:srcRect/>
          <a:stretch>
            <a:fillRect/>
          </a:stretch>
        </p:blipFill>
        <p:spPr bwMode="auto">
          <a:xfrm>
            <a:off x="2069432" y="1347537"/>
            <a:ext cx="2904903" cy="4023330"/>
          </a:xfrm>
          <a:prstGeom prst="rect">
            <a:avLst/>
          </a:prstGeom>
          <a:noFill/>
        </p:spPr>
      </p:pic>
      <p:pic>
        <p:nvPicPr>
          <p:cNvPr id="2" name="Picture 1">
            <a:extLst>
              <a:ext uri="{FF2B5EF4-FFF2-40B4-BE49-F238E27FC236}">
                <a16:creationId xmlns:a16="http://schemas.microsoft.com/office/drawing/2014/main" id="{0EA27C29-7B79-D5E6-E9CC-110FFD34CB9E}"/>
              </a:ext>
            </a:extLst>
          </p:cNvPr>
          <p:cNvPicPr>
            <a:picLocks noChangeAspect="1"/>
          </p:cNvPicPr>
          <p:nvPr/>
        </p:nvPicPr>
        <p:blipFill>
          <a:blip r:embed="rId3"/>
          <a:stretch>
            <a:fillRect/>
          </a:stretch>
        </p:blipFill>
        <p:spPr>
          <a:xfrm>
            <a:off x="1765352" y="21577676"/>
            <a:ext cx="9117280" cy="9555874"/>
          </a:xfrm>
          <a:prstGeom prst="rect">
            <a:avLst/>
          </a:prstGeom>
        </p:spPr>
      </p:pic>
      <p:pic>
        <p:nvPicPr>
          <p:cNvPr id="3" name="Picture 2">
            <a:extLst>
              <a:ext uri="{FF2B5EF4-FFF2-40B4-BE49-F238E27FC236}">
                <a16:creationId xmlns:a16="http://schemas.microsoft.com/office/drawing/2014/main" id="{A15CF4CB-4123-3834-2BA6-7BE548A9DBA5}"/>
              </a:ext>
            </a:extLst>
          </p:cNvPr>
          <p:cNvPicPr>
            <a:picLocks noChangeAspect="1"/>
          </p:cNvPicPr>
          <p:nvPr/>
        </p:nvPicPr>
        <p:blipFill>
          <a:blip r:embed="rId4"/>
          <a:stretch>
            <a:fillRect/>
          </a:stretch>
        </p:blipFill>
        <p:spPr>
          <a:xfrm>
            <a:off x="10963553" y="21910986"/>
            <a:ext cx="5236091" cy="7643004"/>
          </a:xfrm>
          <a:prstGeom prst="rect">
            <a:avLst/>
          </a:prstGeom>
        </p:spPr>
      </p:pic>
      <p:pic>
        <p:nvPicPr>
          <p:cNvPr id="4" name="Picture 3">
            <a:extLst>
              <a:ext uri="{FF2B5EF4-FFF2-40B4-BE49-F238E27FC236}">
                <a16:creationId xmlns:a16="http://schemas.microsoft.com/office/drawing/2014/main" id="{4E8C920E-AC77-7816-6D71-0772871912EB}"/>
              </a:ext>
            </a:extLst>
          </p:cNvPr>
          <p:cNvPicPr>
            <a:picLocks noChangeAspect="1"/>
          </p:cNvPicPr>
          <p:nvPr/>
        </p:nvPicPr>
        <p:blipFill>
          <a:blip r:embed="rId5"/>
          <a:stretch>
            <a:fillRect/>
          </a:stretch>
        </p:blipFill>
        <p:spPr>
          <a:xfrm>
            <a:off x="14487170" y="22247812"/>
            <a:ext cx="9566793" cy="7001959"/>
          </a:xfrm>
          <a:prstGeom prst="rect">
            <a:avLst/>
          </a:prstGeom>
        </p:spPr>
      </p:pic>
      <p:pic>
        <p:nvPicPr>
          <p:cNvPr id="5" name="Picture 4">
            <a:extLst>
              <a:ext uri="{FF2B5EF4-FFF2-40B4-BE49-F238E27FC236}">
                <a16:creationId xmlns:a16="http://schemas.microsoft.com/office/drawing/2014/main" id="{F4ED3958-1723-B01A-8248-82F4455E25D7}"/>
              </a:ext>
            </a:extLst>
          </p:cNvPr>
          <p:cNvPicPr>
            <a:picLocks noChangeAspect="1"/>
          </p:cNvPicPr>
          <p:nvPr/>
        </p:nvPicPr>
        <p:blipFill>
          <a:blip r:embed="rId6"/>
          <a:stretch>
            <a:fillRect/>
          </a:stretch>
        </p:blipFill>
        <p:spPr>
          <a:xfrm>
            <a:off x="22496610" y="22181357"/>
            <a:ext cx="8032355" cy="5456424"/>
          </a:xfrm>
          <a:prstGeom prst="rect">
            <a:avLst/>
          </a:prstGeom>
        </p:spPr>
      </p:pic>
      <p:pic>
        <p:nvPicPr>
          <p:cNvPr id="6" name="Imagine 5">
            <a:extLst>
              <a:ext uri="{FF2B5EF4-FFF2-40B4-BE49-F238E27FC236}">
                <a16:creationId xmlns:a16="http://schemas.microsoft.com/office/drawing/2014/main" id="{802C3352-595C-FBCA-EAF7-461EAAA55906}"/>
              </a:ext>
            </a:extLst>
          </p:cNvPr>
          <p:cNvPicPr>
            <a:picLocks noChangeAspect="1"/>
          </p:cNvPicPr>
          <p:nvPr/>
        </p:nvPicPr>
        <p:blipFill>
          <a:blip r:embed="rId7"/>
          <a:stretch>
            <a:fillRect/>
          </a:stretch>
        </p:blipFill>
        <p:spPr>
          <a:xfrm>
            <a:off x="27424952" y="1167445"/>
            <a:ext cx="3853107" cy="4189608"/>
          </a:xfrm>
          <a:prstGeom prst="rect">
            <a:avLst/>
          </a:prstGeom>
        </p:spPr>
      </p:pic>
    </p:spTree>
    <p:extLst>
      <p:ext uri="{BB962C8B-B14F-4D97-AF65-F5344CB8AC3E}">
        <p14:creationId xmlns:p14="http://schemas.microsoft.com/office/powerpoint/2010/main" val="22605471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1101</TotalTime>
  <Words>1366</Words>
  <Application>Microsoft Office PowerPoint</Application>
  <PresentationFormat>Particularizare</PresentationFormat>
  <Paragraphs>135</Paragraphs>
  <Slides>2</Slides>
  <Notes>0</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2</vt:i4>
      </vt:variant>
    </vt:vector>
  </HeadingPairs>
  <TitlesOfParts>
    <vt:vector size="7" baseType="lpstr">
      <vt:lpstr>Arial</vt:lpstr>
      <vt:lpstr>Arial Black</vt:lpstr>
      <vt:lpstr>Calibri</vt:lpstr>
      <vt:lpstr>Calibri Light</vt:lpstr>
      <vt:lpstr>Office Theme</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Claudia Borleanu</cp:lastModifiedBy>
  <cp:revision>160</cp:revision>
  <cp:lastPrinted>2020-03-30T08:43:16Z</cp:lastPrinted>
  <dcterms:created xsi:type="dcterms:W3CDTF">2015-08-26T05:25:30Z</dcterms:created>
  <dcterms:modified xsi:type="dcterms:W3CDTF">2026-05-21T06:53:52Z</dcterms:modified>
</cp:coreProperties>
</file>